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9850"/>
  <p:notesSz cx="9144000" cy="5149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4A4A2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3644" cy="11304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-355" y="2"/>
            <a:ext cx="9144000" cy="50800"/>
          </a:xfrm>
          <a:custGeom>
            <a:avLst/>
            <a:gdLst/>
            <a:ahLst/>
            <a:cxnLst/>
            <a:rect l="l" t="t" r="r" b="b"/>
            <a:pathLst>
              <a:path w="9144000" h="50800">
                <a:moveTo>
                  <a:pt x="9143631" y="0"/>
                </a:moveTo>
                <a:lnTo>
                  <a:pt x="0" y="0"/>
                </a:lnTo>
                <a:lnTo>
                  <a:pt x="0" y="50406"/>
                </a:lnTo>
                <a:lnTo>
                  <a:pt x="4572000" y="50406"/>
                </a:lnTo>
                <a:lnTo>
                  <a:pt x="9143631" y="50406"/>
                </a:lnTo>
                <a:lnTo>
                  <a:pt x="9143631" y="0"/>
                </a:lnTo>
                <a:close/>
              </a:path>
            </a:pathLst>
          </a:custGeom>
          <a:solidFill>
            <a:srgbClr val="B8A4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47025" y="1555815"/>
            <a:ext cx="644994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8B6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8B6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A4A2E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8B6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8B6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F7F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A4A2E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01344" y="1962144"/>
            <a:ext cx="2895600" cy="2620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4A4A2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8B6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8B6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A4A2E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8B6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8B6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8B6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8B8B6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819" y="215534"/>
            <a:ext cx="77279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4A4A2E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37293" y="4939369"/>
            <a:ext cx="2869565" cy="11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8B8B6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697303" y="4950164"/>
            <a:ext cx="178434" cy="11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8B8B6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1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hyperlink" Target="mailto:dmooney@ecmtx.com" TargetMode="External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43.jpg"/><Relationship Id="rId4" Type="http://schemas.openxmlformats.org/officeDocument/2006/relationships/image" Target="../media/image44.png"/><Relationship Id="rId5" Type="http://schemas.openxmlformats.org/officeDocument/2006/relationships/hyperlink" Target="mailto:dmooney@ecmtx.com" TargetMode="External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144135"/>
            <a:chOff x="0" y="0"/>
            <a:chExt cx="9144000" cy="51441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4920" y="2"/>
              <a:ext cx="4068724" cy="514295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"/>
              <a:ext cx="5114531" cy="11663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5074920" cy="54610"/>
            </a:xfrm>
            <a:custGeom>
              <a:avLst/>
              <a:gdLst/>
              <a:ahLst/>
              <a:cxnLst/>
              <a:rect l="l" t="t" r="r" b="b"/>
              <a:pathLst>
                <a:path w="5074920" h="54610">
                  <a:moveTo>
                    <a:pt x="5074564" y="0"/>
                  </a:moveTo>
                  <a:lnTo>
                    <a:pt x="0" y="0"/>
                  </a:lnTo>
                  <a:lnTo>
                    <a:pt x="0" y="54355"/>
                  </a:lnTo>
                  <a:lnTo>
                    <a:pt x="2537282" y="54355"/>
                  </a:lnTo>
                  <a:lnTo>
                    <a:pt x="5074564" y="54355"/>
                  </a:lnTo>
                  <a:lnTo>
                    <a:pt x="5074564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97" y="2763344"/>
              <a:ext cx="1908365" cy="10226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31164" y="2780286"/>
              <a:ext cx="1828800" cy="22860"/>
            </a:xfrm>
            <a:custGeom>
              <a:avLst/>
              <a:gdLst/>
              <a:ahLst/>
              <a:cxnLst/>
              <a:rect l="l" t="t" r="r" b="b"/>
              <a:pathLst>
                <a:path w="1828800" h="22860">
                  <a:moveTo>
                    <a:pt x="1828431" y="0"/>
                  </a:moveTo>
                  <a:lnTo>
                    <a:pt x="0" y="0"/>
                  </a:lnTo>
                  <a:lnTo>
                    <a:pt x="0" y="22682"/>
                  </a:lnTo>
                  <a:lnTo>
                    <a:pt x="914400" y="22682"/>
                  </a:lnTo>
                  <a:lnTo>
                    <a:pt x="1828431" y="22682"/>
                  </a:lnTo>
                  <a:lnTo>
                    <a:pt x="1828431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071302"/>
              <a:ext cx="9143644" cy="7202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18819" y="423910"/>
            <a:ext cx="4190365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100"/>
              </a:spcBef>
            </a:pPr>
            <a:r>
              <a:rPr dirty="0" sz="3200" spc="140">
                <a:solidFill>
                  <a:srgbClr val="FFFFFF"/>
                </a:solidFill>
              </a:rPr>
              <a:t>Trapped</a:t>
            </a:r>
            <a:r>
              <a:rPr dirty="0" sz="3200" spc="40">
                <a:solidFill>
                  <a:srgbClr val="FFFFFF"/>
                </a:solidFill>
              </a:rPr>
              <a:t> </a:t>
            </a:r>
            <a:r>
              <a:rPr dirty="0" sz="3200" spc="105">
                <a:solidFill>
                  <a:srgbClr val="FFFFFF"/>
                </a:solidFill>
              </a:rPr>
              <a:t>Reserves. </a:t>
            </a:r>
            <a:r>
              <a:rPr dirty="0" sz="3200" spc="155">
                <a:solidFill>
                  <a:srgbClr val="FFFFFF"/>
                </a:solidFill>
              </a:rPr>
              <a:t>Produced.</a:t>
            </a:r>
            <a:endParaRPr sz="3200"/>
          </a:p>
        </p:txBody>
      </p:sp>
      <p:sp>
        <p:nvSpPr>
          <p:cNvPr id="11" name="object 11" descr=""/>
          <p:cNvSpPr txBox="1"/>
          <p:nvPr/>
        </p:nvSpPr>
        <p:spPr>
          <a:xfrm>
            <a:off x="718464" y="2030940"/>
            <a:ext cx="3159760" cy="1991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32815">
              <a:lnSpc>
                <a:spcPct val="116599"/>
              </a:lnSpc>
              <a:spcBef>
                <a:spcPts val="100"/>
              </a:spcBef>
            </a:pPr>
            <a:r>
              <a:rPr dirty="0" sz="1600" spc="-10" i="1">
                <a:solidFill>
                  <a:srgbClr val="B8A44C"/>
                </a:solidFill>
                <a:latin typeface="Calibri"/>
                <a:cs typeface="Calibri"/>
              </a:rPr>
              <a:t>Activating</a:t>
            </a:r>
            <a:r>
              <a:rPr dirty="0" sz="1600" spc="-45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B8A44C"/>
                </a:solidFill>
                <a:latin typeface="Calibri"/>
                <a:cs typeface="Calibri"/>
              </a:rPr>
              <a:t>Proved</a:t>
            </a:r>
            <a:r>
              <a:rPr dirty="0" sz="1600" spc="-45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B8A44C"/>
                </a:solidFill>
                <a:latin typeface="Calibri"/>
                <a:cs typeface="Calibri"/>
              </a:rPr>
              <a:t>Reserves</a:t>
            </a:r>
            <a:r>
              <a:rPr dirty="0" sz="1600" spc="-10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B8A44C"/>
                </a:solidFill>
                <a:latin typeface="Calibri"/>
                <a:cs typeface="Calibri"/>
              </a:rPr>
              <a:t>Through</a:t>
            </a:r>
            <a:r>
              <a:rPr dirty="0" sz="1600" spc="-75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B8A44C"/>
                </a:solidFill>
                <a:latin typeface="Calibri"/>
                <a:cs typeface="Calibri"/>
              </a:rPr>
              <a:t>ORRI</a:t>
            </a:r>
            <a:r>
              <a:rPr dirty="0" sz="1600" spc="-70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B8A44C"/>
                </a:solidFill>
                <a:latin typeface="Calibri"/>
                <a:cs typeface="Calibri"/>
              </a:rPr>
              <a:t>Conveyance</a:t>
            </a:r>
            <a:endParaRPr sz="1600">
              <a:latin typeface="Calibri"/>
              <a:cs typeface="Calibri"/>
            </a:endParaRPr>
          </a:p>
          <a:p>
            <a:pPr marL="12700" marR="463550">
              <a:lnSpc>
                <a:spcPct val="160100"/>
              </a:lnSpc>
              <a:spcBef>
                <a:spcPts val="1085"/>
              </a:spcBef>
            </a:pPr>
            <a:r>
              <a:rPr dirty="0" sz="1300">
                <a:solidFill>
                  <a:srgbClr val="8B8B5E"/>
                </a:solidFill>
                <a:latin typeface="Calibri"/>
                <a:cs typeface="Calibri"/>
              </a:rPr>
              <a:t>SIPES</a:t>
            </a:r>
            <a:r>
              <a:rPr dirty="0" sz="1300" spc="-25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8B8B5E"/>
                </a:solidFill>
                <a:latin typeface="Calibri"/>
                <a:cs typeface="Calibri"/>
              </a:rPr>
              <a:t>Midland</a:t>
            </a:r>
            <a:r>
              <a:rPr dirty="0" sz="1300" spc="-20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8B8B5E"/>
                </a:solidFill>
                <a:latin typeface="Calibri"/>
                <a:cs typeface="Calibri"/>
              </a:rPr>
              <a:t>Chapter</a:t>
            </a:r>
            <a:r>
              <a:rPr dirty="0" sz="1300" spc="250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8B8B5E"/>
                </a:solidFill>
                <a:latin typeface="Calibri"/>
                <a:cs typeface="Calibri"/>
              </a:rPr>
              <a:t>|</a:t>
            </a:r>
            <a:r>
              <a:rPr dirty="0" sz="1300" spc="250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8B8B5E"/>
                </a:solidFill>
                <a:latin typeface="Calibri"/>
                <a:cs typeface="Calibri"/>
              </a:rPr>
              <a:t>April</a:t>
            </a:r>
            <a:r>
              <a:rPr dirty="0" sz="1300" spc="-25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8B8B5E"/>
                </a:solidFill>
                <a:latin typeface="Calibri"/>
                <a:cs typeface="Calibri"/>
              </a:rPr>
              <a:t>22,</a:t>
            </a:r>
            <a:r>
              <a:rPr dirty="0" sz="1300" spc="-20">
                <a:solidFill>
                  <a:srgbClr val="8B8B5E"/>
                </a:solidFill>
                <a:latin typeface="Calibri"/>
                <a:cs typeface="Calibri"/>
              </a:rPr>
              <a:t> 2026 </a:t>
            </a:r>
            <a:r>
              <a:rPr dirty="0" sz="1300">
                <a:solidFill>
                  <a:srgbClr val="8B8B5E"/>
                </a:solidFill>
                <a:latin typeface="Calibri"/>
                <a:cs typeface="Calibri"/>
              </a:rPr>
              <a:t>Dan</a:t>
            </a:r>
            <a:r>
              <a:rPr dirty="0" sz="1300" spc="-15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8B8B5E"/>
                </a:solidFill>
                <a:latin typeface="Calibri"/>
                <a:cs typeface="Calibri"/>
              </a:rPr>
              <a:t>Mooney,</a:t>
            </a:r>
            <a:r>
              <a:rPr dirty="0" sz="1300" spc="-10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8B8B5E"/>
                </a:solidFill>
                <a:latin typeface="Calibri"/>
                <a:cs typeface="Calibri"/>
              </a:rPr>
              <a:t>CPA,</a:t>
            </a:r>
            <a:r>
              <a:rPr dirty="0" sz="1300" spc="-10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8B8B5E"/>
                </a:solidFill>
                <a:latin typeface="Calibri"/>
                <a:cs typeface="Calibri"/>
              </a:rPr>
              <a:t>CFA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300">
                <a:solidFill>
                  <a:srgbClr val="8B8B5E"/>
                </a:solidFill>
                <a:latin typeface="Calibri"/>
                <a:cs typeface="Calibri"/>
              </a:rPr>
              <a:t>Enstream</a:t>
            </a:r>
            <a:r>
              <a:rPr dirty="0" sz="1300" spc="-60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8B8B5E"/>
                </a:solidFill>
                <a:latin typeface="Calibri"/>
                <a:cs typeface="Calibri"/>
              </a:rPr>
              <a:t>Capital</a:t>
            </a:r>
            <a:r>
              <a:rPr dirty="0" sz="1300" spc="-60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8B8B5E"/>
                </a:solidFill>
                <a:latin typeface="Calibri"/>
                <a:cs typeface="Calibri"/>
              </a:rPr>
              <a:t>Management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30" b="1" i="1">
                <a:solidFill>
                  <a:srgbClr val="B8A44C"/>
                </a:solidFill>
                <a:latin typeface="Calibri"/>
                <a:cs typeface="Calibri"/>
              </a:rPr>
              <a:t>You</a:t>
            </a:r>
            <a:r>
              <a:rPr dirty="0" sz="1400" spc="-35" b="1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B8A44C"/>
                </a:solidFill>
                <a:latin typeface="Calibri"/>
                <a:cs typeface="Calibri"/>
              </a:rPr>
              <a:t>keep</a:t>
            </a:r>
            <a:r>
              <a:rPr dirty="0" sz="1400" spc="-35" b="1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B8A44C"/>
                </a:solidFill>
                <a:latin typeface="Calibri"/>
                <a:cs typeface="Calibri"/>
              </a:rPr>
              <a:t>the</a:t>
            </a:r>
            <a:r>
              <a:rPr dirty="0" sz="1400" spc="-30" b="1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B8A44C"/>
                </a:solidFill>
                <a:latin typeface="Calibri"/>
                <a:cs typeface="Calibri"/>
              </a:rPr>
              <a:t>wells.</a:t>
            </a:r>
            <a:r>
              <a:rPr dirty="0" sz="1400" spc="-30" b="1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B8A44C"/>
                </a:solidFill>
                <a:latin typeface="Calibri"/>
                <a:cs typeface="Calibri"/>
              </a:rPr>
              <a:t>You</a:t>
            </a:r>
            <a:r>
              <a:rPr dirty="0" sz="1400" spc="-30" b="1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B8A44C"/>
                </a:solidFill>
                <a:latin typeface="Calibri"/>
                <a:cs typeface="Calibri"/>
              </a:rPr>
              <a:t>keep</a:t>
            </a:r>
            <a:r>
              <a:rPr dirty="0" sz="1400" spc="-30" b="1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B8A44C"/>
                </a:solidFill>
                <a:latin typeface="Calibri"/>
                <a:cs typeface="Calibri"/>
              </a:rPr>
              <a:t>the</a:t>
            </a:r>
            <a:r>
              <a:rPr dirty="0" sz="1400" spc="-25" b="1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B8A44C"/>
                </a:solidFill>
                <a:latin typeface="Calibri"/>
                <a:cs typeface="Calibri"/>
              </a:rPr>
              <a:t>company.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0" y="4857841"/>
            <a:ext cx="9143365" cy="285750"/>
          </a:xfrm>
          <a:custGeom>
            <a:avLst/>
            <a:gdLst/>
            <a:ahLst/>
            <a:cxnLst/>
            <a:rect l="l" t="t" r="r" b="b"/>
            <a:pathLst>
              <a:path w="9143365" h="285750">
                <a:moveTo>
                  <a:pt x="0" y="285483"/>
                </a:moveTo>
                <a:lnTo>
                  <a:pt x="0" y="0"/>
                </a:lnTo>
                <a:lnTo>
                  <a:pt x="9143276" y="0"/>
                </a:lnTo>
                <a:lnTo>
                  <a:pt x="9143276" y="285483"/>
                </a:lnTo>
                <a:lnTo>
                  <a:pt x="0" y="285483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4A4A2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355" y="0"/>
            <a:ext cx="9144000" cy="2011680"/>
            <a:chOff x="-355" y="0"/>
            <a:chExt cx="9144000" cy="20116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"/>
              <a:ext cx="9143644" cy="201095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-355" y="0"/>
              <a:ext cx="9144000" cy="2011680"/>
            </a:xfrm>
            <a:custGeom>
              <a:avLst/>
              <a:gdLst/>
              <a:ahLst/>
              <a:cxnLst/>
              <a:rect l="l" t="t" r="r" b="b"/>
              <a:pathLst>
                <a:path w="9144000" h="2011680">
                  <a:moveTo>
                    <a:pt x="9143631" y="0"/>
                  </a:moveTo>
                  <a:lnTo>
                    <a:pt x="0" y="0"/>
                  </a:lnTo>
                  <a:lnTo>
                    <a:pt x="0" y="2011311"/>
                  </a:lnTo>
                  <a:lnTo>
                    <a:pt x="4572000" y="2011311"/>
                  </a:lnTo>
                  <a:lnTo>
                    <a:pt x="9143631" y="2011311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>
                <a:alpha val="54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144" y="459272"/>
            <a:ext cx="510159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20">
                <a:solidFill>
                  <a:srgbClr val="F7F5F0"/>
                </a:solidFill>
              </a:rPr>
              <a:t>Big</a:t>
            </a:r>
            <a:r>
              <a:rPr dirty="0" sz="2800" spc="65">
                <a:solidFill>
                  <a:srgbClr val="F7F5F0"/>
                </a:solidFill>
              </a:rPr>
              <a:t> </a:t>
            </a:r>
            <a:r>
              <a:rPr dirty="0" sz="2800" spc="100">
                <a:solidFill>
                  <a:srgbClr val="F7F5F0"/>
                </a:solidFill>
              </a:rPr>
              <a:t>Horn</a:t>
            </a:r>
            <a:r>
              <a:rPr dirty="0" sz="2800" spc="-25">
                <a:solidFill>
                  <a:srgbClr val="F7F5F0"/>
                </a:solidFill>
              </a:rPr>
              <a:t> </a:t>
            </a:r>
            <a:r>
              <a:rPr dirty="0" sz="2800" spc="95">
                <a:solidFill>
                  <a:srgbClr val="F7F5F0"/>
                </a:solidFill>
              </a:rPr>
              <a:t>Basin,</a:t>
            </a:r>
            <a:r>
              <a:rPr dirty="0" sz="2800" spc="114">
                <a:solidFill>
                  <a:srgbClr val="F7F5F0"/>
                </a:solidFill>
              </a:rPr>
              <a:t> </a:t>
            </a:r>
            <a:r>
              <a:rPr dirty="0" sz="2800" spc="145">
                <a:solidFill>
                  <a:srgbClr val="F7F5F0"/>
                </a:solidFill>
              </a:rPr>
              <a:t>Wyoming</a:t>
            </a:r>
            <a:endParaRPr sz="2800"/>
          </a:p>
        </p:txBody>
      </p:sp>
      <p:sp>
        <p:nvSpPr>
          <p:cNvPr id="7" name="object 7" descr=""/>
          <p:cNvSpPr txBox="1"/>
          <p:nvPr/>
        </p:nvSpPr>
        <p:spPr>
          <a:xfrm>
            <a:off x="444144" y="1153340"/>
            <a:ext cx="6119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0" i="1">
                <a:solidFill>
                  <a:srgbClr val="C4B078"/>
                </a:solidFill>
                <a:latin typeface="Georgia"/>
                <a:cs typeface="Georgia"/>
              </a:rPr>
              <a:t>$6.</a:t>
            </a:r>
            <a:r>
              <a:rPr dirty="0" sz="1800" spc="120" i="1">
                <a:solidFill>
                  <a:srgbClr val="C4B078"/>
                </a:solidFill>
                <a:latin typeface="Georgia"/>
                <a:cs typeface="Georgia"/>
              </a:rPr>
              <a:t>9</a:t>
            </a:r>
            <a:r>
              <a:rPr dirty="0" sz="1800" spc="-125" i="1">
                <a:solidFill>
                  <a:srgbClr val="C4B078"/>
                </a:solidFill>
                <a:latin typeface="Georgia"/>
                <a:cs typeface="Georgia"/>
              </a:rPr>
              <a:t>M</a:t>
            </a:r>
            <a:r>
              <a:rPr dirty="0" sz="1800" spc="170" i="1">
                <a:solidFill>
                  <a:srgbClr val="C4B078"/>
                </a:solidFill>
                <a:latin typeface="Georgia"/>
                <a:cs typeface="Georgia"/>
              </a:rPr>
              <a:t>M</a:t>
            </a:r>
            <a:r>
              <a:rPr dirty="0" sz="1800" spc="-155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-260" i="1">
                <a:solidFill>
                  <a:srgbClr val="C4B078"/>
                </a:solidFill>
                <a:latin typeface="Georgia"/>
                <a:cs typeface="Georgia"/>
              </a:rPr>
              <a:t>–</a:t>
            </a:r>
            <a:r>
              <a:rPr dirty="0" sz="1800" spc="130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160" i="1">
                <a:solidFill>
                  <a:srgbClr val="C4B078"/>
                </a:solidFill>
                <a:latin typeface="Georgia"/>
                <a:cs typeface="Georgia"/>
              </a:rPr>
              <a:t>31</a:t>
            </a:r>
            <a:r>
              <a:rPr dirty="0" sz="1800" spc="160" i="1">
                <a:solidFill>
                  <a:srgbClr val="C4B078"/>
                </a:solidFill>
                <a:latin typeface="Georgia"/>
                <a:cs typeface="Georgia"/>
              </a:rPr>
              <a:t>-</a:t>
            </a:r>
            <a:r>
              <a:rPr dirty="0" sz="1800" spc="-10" i="1">
                <a:solidFill>
                  <a:srgbClr val="C4B078"/>
                </a:solidFill>
                <a:latin typeface="Georgia"/>
                <a:cs typeface="Georgia"/>
              </a:rPr>
              <a:t>w</a:t>
            </a:r>
            <a:r>
              <a:rPr dirty="0" sz="1800" spc="250" i="1">
                <a:solidFill>
                  <a:srgbClr val="C4B078"/>
                </a:solidFill>
                <a:latin typeface="Georgia"/>
                <a:cs typeface="Georgia"/>
              </a:rPr>
              <a:t>e</a:t>
            </a:r>
            <a:r>
              <a:rPr dirty="0" sz="1800" spc="-15" i="1">
                <a:solidFill>
                  <a:srgbClr val="C4B078"/>
                </a:solidFill>
                <a:latin typeface="Georgia"/>
                <a:cs typeface="Georgia"/>
              </a:rPr>
              <a:t>l</a:t>
            </a:r>
            <a:r>
              <a:rPr dirty="0" sz="1800" spc="60" i="1">
                <a:solidFill>
                  <a:srgbClr val="C4B078"/>
                </a:solidFill>
                <a:latin typeface="Georgia"/>
                <a:cs typeface="Georgia"/>
              </a:rPr>
              <a:t>l</a:t>
            </a:r>
            <a:r>
              <a:rPr dirty="0" sz="1800" spc="55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-20" i="1">
                <a:solidFill>
                  <a:srgbClr val="C4B078"/>
                </a:solidFill>
                <a:latin typeface="Georgia"/>
                <a:cs typeface="Georgia"/>
              </a:rPr>
              <a:t>P</a:t>
            </a:r>
            <a:r>
              <a:rPr dirty="0" sz="1800" spc="30" i="1">
                <a:solidFill>
                  <a:srgbClr val="C4B078"/>
                </a:solidFill>
                <a:latin typeface="Georgia"/>
                <a:cs typeface="Georgia"/>
              </a:rPr>
              <a:t>D</a:t>
            </a:r>
            <a:r>
              <a:rPr dirty="0" sz="1800" spc="-40" i="1">
                <a:solidFill>
                  <a:srgbClr val="C4B078"/>
                </a:solidFill>
                <a:latin typeface="Georgia"/>
                <a:cs typeface="Georgia"/>
              </a:rPr>
              <a:t>N</a:t>
            </a:r>
            <a:r>
              <a:rPr dirty="0" sz="1800" spc="110" i="1">
                <a:solidFill>
                  <a:srgbClr val="C4B078"/>
                </a:solidFill>
                <a:latin typeface="Georgia"/>
                <a:cs typeface="Georgia"/>
              </a:rPr>
              <a:t>P</a:t>
            </a:r>
            <a:r>
              <a:rPr dirty="0" sz="1800" spc="10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65" i="1">
                <a:solidFill>
                  <a:srgbClr val="C4B078"/>
                </a:solidFill>
                <a:latin typeface="Georgia"/>
                <a:cs typeface="Georgia"/>
              </a:rPr>
              <a:t>a</a:t>
            </a:r>
            <a:r>
              <a:rPr dirty="0" cap="small" sz="1800" spc="55" i="1">
                <a:solidFill>
                  <a:srgbClr val="C4B078"/>
                </a:solidFill>
                <a:latin typeface="Georgia"/>
                <a:cs typeface="Georgia"/>
              </a:rPr>
              <a:t>c</a:t>
            </a:r>
            <a:r>
              <a:rPr dirty="0" sz="1800" spc="75" i="1">
                <a:solidFill>
                  <a:srgbClr val="C4B078"/>
                </a:solidFill>
                <a:latin typeface="Georgia"/>
                <a:cs typeface="Georgia"/>
              </a:rPr>
              <a:t>t</a:t>
            </a:r>
            <a:r>
              <a:rPr dirty="0" sz="1800" spc="-40" i="1">
                <a:solidFill>
                  <a:srgbClr val="C4B078"/>
                </a:solidFill>
                <a:latin typeface="Georgia"/>
                <a:cs typeface="Georgia"/>
              </a:rPr>
              <a:t>i</a:t>
            </a:r>
            <a:r>
              <a:rPr dirty="0" sz="1800" spc="90" i="1">
                <a:solidFill>
                  <a:srgbClr val="C4B078"/>
                </a:solidFill>
                <a:latin typeface="Georgia"/>
                <a:cs typeface="Georgia"/>
              </a:rPr>
              <a:t>v</a:t>
            </a:r>
            <a:r>
              <a:rPr dirty="0" sz="1800" spc="65" i="1">
                <a:solidFill>
                  <a:srgbClr val="C4B078"/>
                </a:solidFill>
                <a:latin typeface="Georgia"/>
                <a:cs typeface="Georgia"/>
              </a:rPr>
              <a:t>a</a:t>
            </a:r>
            <a:r>
              <a:rPr dirty="0" sz="1800" spc="75" i="1">
                <a:solidFill>
                  <a:srgbClr val="C4B078"/>
                </a:solidFill>
                <a:latin typeface="Georgia"/>
                <a:cs typeface="Georgia"/>
              </a:rPr>
              <a:t>t</a:t>
            </a:r>
            <a:r>
              <a:rPr dirty="0" sz="1800" spc="-35" i="1">
                <a:solidFill>
                  <a:srgbClr val="C4B078"/>
                </a:solidFill>
                <a:latin typeface="Georgia"/>
                <a:cs typeface="Georgia"/>
              </a:rPr>
              <a:t>i</a:t>
            </a:r>
            <a:r>
              <a:rPr dirty="0" sz="1800" spc="125" i="1">
                <a:solidFill>
                  <a:srgbClr val="C4B078"/>
                </a:solidFill>
                <a:latin typeface="Georgia"/>
                <a:cs typeface="Georgia"/>
              </a:rPr>
              <a:t>o</a:t>
            </a:r>
            <a:r>
              <a:rPr dirty="0" sz="1800" spc="95" i="1">
                <a:solidFill>
                  <a:srgbClr val="C4B078"/>
                </a:solidFill>
                <a:latin typeface="Georgia"/>
                <a:cs typeface="Georgia"/>
              </a:rPr>
              <a:t>n</a:t>
            </a:r>
            <a:r>
              <a:rPr dirty="0" sz="1800" spc="120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65" i="1">
                <a:solidFill>
                  <a:srgbClr val="C4B078"/>
                </a:solidFill>
                <a:latin typeface="Georgia"/>
                <a:cs typeface="Georgia"/>
              </a:rPr>
              <a:t>a</a:t>
            </a:r>
            <a:r>
              <a:rPr dirty="0" sz="1800" spc="75" i="1">
                <a:solidFill>
                  <a:srgbClr val="C4B078"/>
                </a:solidFill>
                <a:latin typeface="Georgia"/>
                <a:cs typeface="Georgia"/>
              </a:rPr>
              <a:t>n</a:t>
            </a:r>
            <a:r>
              <a:rPr dirty="0" sz="1800" spc="114" i="1">
                <a:solidFill>
                  <a:srgbClr val="C4B078"/>
                </a:solidFill>
                <a:latin typeface="Georgia"/>
                <a:cs typeface="Georgia"/>
              </a:rPr>
              <a:t>d</a:t>
            </a:r>
            <a:r>
              <a:rPr dirty="0" sz="1800" spc="125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-15" i="1">
                <a:solidFill>
                  <a:srgbClr val="C4B078"/>
                </a:solidFill>
                <a:latin typeface="Georgia"/>
                <a:cs typeface="Georgia"/>
              </a:rPr>
              <a:t>w</a:t>
            </a:r>
            <a:r>
              <a:rPr dirty="0" sz="1800" spc="130" i="1">
                <a:solidFill>
                  <a:srgbClr val="C4B078"/>
                </a:solidFill>
                <a:latin typeface="Georgia"/>
                <a:cs typeface="Georgia"/>
              </a:rPr>
              <a:t>o</a:t>
            </a:r>
            <a:r>
              <a:rPr dirty="0" sz="1800" spc="-100" i="1">
                <a:solidFill>
                  <a:srgbClr val="C4B078"/>
                </a:solidFill>
                <a:latin typeface="Georgia"/>
                <a:cs typeface="Georgia"/>
              </a:rPr>
              <a:t>r</a:t>
            </a:r>
            <a:r>
              <a:rPr dirty="0" sz="1800" spc="90" i="1">
                <a:solidFill>
                  <a:srgbClr val="C4B078"/>
                </a:solidFill>
                <a:latin typeface="Georgia"/>
                <a:cs typeface="Georgia"/>
              </a:rPr>
              <a:t>k</a:t>
            </a:r>
            <a:r>
              <a:rPr dirty="0" sz="1800" spc="125" i="1">
                <a:solidFill>
                  <a:srgbClr val="C4B078"/>
                </a:solidFill>
                <a:latin typeface="Georgia"/>
                <a:cs typeface="Georgia"/>
              </a:rPr>
              <a:t>o</a:t>
            </a:r>
            <a:r>
              <a:rPr dirty="0" sz="1800" spc="90" i="1">
                <a:solidFill>
                  <a:srgbClr val="C4B078"/>
                </a:solidFill>
                <a:latin typeface="Georgia"/>
                <a:cs typeface="Georgia"/>
              </a:rPr>
              <a:t>v</a:t>
            </a:r>
            <a:r>
              <a:rPr dirty="0" sz="1800" spc="254" i="1">
                <a:solidFill>
                  <a:srgbClr val="C4B078"/>
                </a:solidFill>
                <a:latin typeface="Georgia"/>
                <a:cs typeface="Georgia"/>
              </a:rPr>
              <a:t>e</a:t>
            </a:r>
            <a:r>
              <a:rPr dirty="0" sz="1800" spc="25" i="1">
                <a:solidFill>
                  <a:srgbClr val="C4B078"/>
                </a:solidFill>
                <a:latin typeface="Georgia"/>
                <a:cs typeface="Georgia"/>
              </a:rPr>
              <a:t>r</a:t>
            </a:r>
            <a:r>
              <a:rPr dirty="0" sz="1800" spc="15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100" i="1">
                <a:solidFill>
                  <a:srgbClr val="C4B078"/>
                </a:solidFill>
                <a:latin typeface="Georgia"/>
                <a:cs typeface="Georgia"/>
              </a:rPr>
              <a:t>p</a:t>
            </a:r>
            <a:r>
              <a:rPr dirty="0" sz="1800" spc="-20" i="1">
                <a:solidFill>
                  <a:srgbClr val="C4B078"/>
                </a:solidFill>
                <a:latin typeface="Georgia"/>
                <a:cs typeface="Georgia"/>
              </a:rPr>
              <a:t>l</a:t>
            </a:r>
            <a:r>
              <a:rPr dirty="0" sz="1800" spc="65" i="1">
                <a:solidFill>
                  <a:srgbClr val="C4B078"/>
                </a:solidFill>
                <a:latin typeface="Georgia"/>
                <a:cs typeface="Georgia"/>
              </a:rPr>
              <a:t>a</a:t>
            </a:r>
            <a:r>
              <a:rPr dirty="0" sz="1800" spc="95" i="1">
                <a:solidFill>
                  <a:srgbClr val="C4B078"/>
                </a:solidFill>
                <a:latin typeface="Georgia"/>
                <a:cs typeface="Georgia"/>
              </a:rPr>
              <a:t>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5584" y="2089686"/>
            <a:ext cx="2778760" cy="258699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600" b="1">
                <a:solidFill>
                  <a:srgbClr val="C4B078"/>
                </a:solidFill>
                <a:latin typeface="Bookman Old Style"/>
                <a:cs typeface="Bookman Old Style"/>
              </a:rPr>
              <a:t>Key</a:t>
            </a:r>
            <a:r>
              <a:rPr dirty="0" sz="1600" spc="114" b="1">
                <a:solidFill>
                  <a:srgbClr val="C4B078"/>
                </a:solidFill>
                <a:latin typeface="Bookman Old Style"/>
                <a:cs typeface="Bookman Old Style"/>
              </a:rPr>
              <a:t> </a:t>
            </a:r>
            <a:r>
              <a:rPr dirty="0" sz="1600" spc="-10" b="1">
                <a:solidFill>
                  <a:srgbClr val="C4B078"/>
                </a:solidFill>
                <a:latin typeface="Bookman Old Style"/>
                <a:cs typeface="Bookman Old Style"/>
              </a:rPr>
              <a:t>metrics</a:t>
            </a:r>
            <a:endParaRPr sz="16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2600" spc="135" b="1">
                <a:solidFill>
                  <a:srgbClr val="F7F5F0"/>
                </a:solidFill>
                <a:latin typeface="Bookman Old Style"/>
                <a:cs typeface="Bookman Old Style"/>
              </a:rPr>
              <a:t>$5.2MM</a:t>
            </a:r>
            <a:endParaRPr sz="26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ORRI</a:t>
            </a:r>
            <a:r>
              <a:rPr dirty="0" sz="1500" spc="-3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purchase</a:t>
            </a:r>
            <a:r>
              <a:rPr dirty="0" sz="1500" spc="-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price</a:t>
            </a:r>
            <a:r>
              <a:rPr dirty="0" sz="1500" spc="-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(75%</a:t>
            </a:r>
            <a:r>
              <a:rPr dirty="0" sz="1500" spc="-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of</a:t>
            </a:r>
            <a:r>
              <a:rPr dirty="0" sz="1500" spc="-20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8B8B6A"/>
                </a:solidFill>
                <a:latin typeface="Calibri"/>
                <a:cs typeface="Calibri"/>
              </a:rPr>
              <a:t>Capex)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2200" spc="105" b="1">
                <a:solidFill>
                  <a:srgbClr val="F7F5F0"/>
                </a:solidFill>
                <a:latin typeface="Bookman Old Style"/>
                <a:cs typeface="Bookman Old Style"/>
              </a:rPr>
              <a:t>$1.7MM</a:t>
            </a:r>
            <a:endParaRPr sz="22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Operator</a:t>
            </a:r>
            <a:r>
              <a:rPr dirty="0" sz="1500" spc="-4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capital</a:t>
            </a:r>
            <a:r>
              <a:rPr dirty="0" sz="1500" spc="-40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(25%</a:t>
            </a:r>
            <a:r>
              <a:rPr dirty="0" sz="1500" spc="-40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of</a:t>
            </a:r>
            <a:r>
              <a:rPr dirty="0" sz="1500" spc="-40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8B8B6A"/>
                </a:solidFill>
                <a:latin typeface="Calibri"/>
                <a:cs typeface="Calibri"/>
              </a:rPr>
              <a:t>Capex)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2200" spc="35" b="1">
                <a:solidFill>
                  <a:srgbClr val="F7F5F0"/>
                </a:solidFill>
                <a:latin typeface="Bookman Old Style"/>
                <a:cs typeface="Bookman Old Style"/>
              </a:rPr>
              <a:t>200%</a:t>
            </a:r>
            <a:endParaRPr sz="22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500" spc="-10">
                <a:solidFill>
                  <a:srgbClr val="8B8B6A"/>
                </a:solidFill>
                <a:latin typeface="Calibri"/>
                <a:cs typeface="Calibri"/>
              </a:rPr>
              <a:t>Payout</a:t>
            </a:r>
            <a:r>
              <a:rPr dirty="0" sz="1500" spc="-40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8B8B6A"/>
                </a:solidFill>
                <a:latin typeface="Calibri"/>
                <a:cs typeface="Calibri"/>
              </a:rPr>
              <a:t>target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33264" y="2174305"/>
            <a:ext cx="17068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C4B078"/>
                </a:solidFill>
                <a:latin typeface="Bookman Old Style"/>
                <a:cs typeface="Bookman Old Style"/>
              </a:rPr>
              <a:t>ORRI</a:t>
            </a:r>
            <a:r>
              <a:rPr dirty="0" sz="1600" spc="-40" b="1">
                <a:solidFill>
                  <a:srgbClr val="C4B078"/>
                </a:solidFill>
                <a:latin typeface="Bookman Old Style"/>
                <a:cs typeface="Bookman Old Style"/>
              </a:rPr>
              <a:t> </a:t>
            </a:r>
            <a:r>
              <a:rPr dirty="0" sz="1600" spc="40" b="1">
                <a:solidFill>
                  <a:srgbClr val="C4B078"/>
                </a:solidFill>
                <a:latin typeface="Bookman Old Style"/>
                <a:cs typeface="Bookman Old Style"/>
              </a:rPr>
              <a:t>structure</a:t>
            </a:r>
            <a:endParaRPr sz="1600">
              <a:latin typeface="Bookman Old Style"/>
              <a:cs typeface="Bookman Old Styl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33264" y="2582843"/>
            <a:ext cx="2084070" cy="63055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00" spc="70" b="1">
                <a:solidFill>
                  <a:srgbClr val="F7F5F0"/>
                </a:solidFill>
                <a:latin typeface="Bookman Old Style"/>
                <a:cs typeface="Bookman Old Style"/>
              </a:rPr>
              <a:t>50-</a:t>
            </a:r>
            <a:r>
              <a:rPr dirty="0" sz="2000" spc="50" b="1">
                <a:solidFill>
                  <a:srgbClr val="F7F5F0"/>
                </a:solidFill>
                <a:latin typeface="Bookman Old Style"/>
                <a:cs typeface="Bookman Old Style"/>
              </a:rPr>
              <a:t>75%</a:t>
            </a:r>
            <a:r>
              <a:rPr dirty="0" sz="2000" spc="130" b="1">
                <a:solidFill>
                  <a:srgbClr val="F7F5F0"/>
                </a:solidFill>
                <a:latin typeface="Bookman Old Style"/>
                <a:cs typeface="Bookman Old Style"/>
              </a:rPr>
              <a:t> </a:t>
            </a:r>
            <a:r>
              <a:rPr dirty="0" sz="2000" spc="110" b="1">
                <a:solidFill>
                  <a:srgbClr val="F7F5F0"/>
                </a:solidFill>
                <a:latin typeface="Bookman Old Style"/>
                <a:cs typeface="Bookman Old Style"/>
              </a:rPr>
              <a:t>of</a:t>
            </a:r>
            <a:r>
              <a:rPr dirty="0" sz="2000" spc="30" b="1">
                <a:solidFill>
                  <a:srgbClr val="F7F5F0"/>
                </a:solidFill>
                <a:latin typeface="Bookman Old Style"/>
                <a:cs typeface="Bookman Old Style"/>
              </a:rPr>
              <a:t> </a:t>
            </a:r>
            <a:r>
              <a:rPr dirty="0" sz="2000" spc="70" b="1">
                <a:solidFill>
                  <a:srgbClr val="F7F5F0"/>
                </a:solidFill>
                <a:latin typeface="Bookman Old Style"/>
                <a:cs typeface="Bookman Old Style"/>
              </a:rPr>
              <a:t>NRI</a:t>
            </a:r>
            <a:endParaRPr sz="20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500" i="1">
                <a:solidFill>
                  <a:srgbClr val="8B8B6A"/>
                </a:solidFill>
                <a:latin typeface="Calibri"/>
                <a:cs typeface="Calibri"/>
              </a:rPr>
              <a:t>Before</a:t>
            </a:r>
            <a:r>
              <a:rPr dirty="0" sz="1500" spc="-45" i="1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8B8B6A"/>
                </a:solidFill>
                <a:latin typeface="Calibri"/>
                <a:cs typeface="Calibri"/>
              </a:rPr>
              <a:t>Payout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33264" y="3314363"/>
            <a:ext cx="1906905" cy="63055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00" spc="80" b="1">
                <a:solidFill>
                  <a:srgbClr val="F7F5F0"/>
                </a:solidFill>
                <a:latin typeface="Bookman Old Style"/>
                <a:cs typeface="Bookman Old Style"/>
              </a:rPr>
              <a:t>5-</a:t>
            </a:r>
            <a:r>
              <a:rPr dirty="0" sz="2000" spc="50" b="1">
                <a:solidFill>
                  <a:srgbClr val="F7F5F0"/>
                </a:solidFill>
                <a:latin typeface="Bookman Old Style"/>
                <a:cs typeface="Bookman Old Style"/>
              </a:rPr>
              <a:t>15%</a:t>
            </a:r>
            <a:r>
              <a:rPr dirty="0" sz="2000" spc="125" b="1">
                <a:solidFill>
                  <a:srgbClr val="F7F5F0"/>
                </a:solidFill>
                <a:latin typeface="Bookman Old Style"/>
                <a:cs typeface="Bookman Old Style"/>
              </a:rPr>
              <a:t> </a:t>
            </a:r>
            <a:r>
              <a:rPr dirty="0" sz="2000" spc="110" b="1">
                <a:solidFill>
                  <a:srgbClr val="F7F5F0"/>
                </a:solidFill>
                <a:latin typeface="Bookman Old Style"/>
                <a:cs typeface="Bookman Old Style"/>
              </a:rPr>
              <a:t>of</a:t>
            </a:r>
            <a:r>
              <a:rPr dirty="0" sz="2000" spc="35" b="1">
                <a:solidFill>
                  <a:srgbClr val="F7F5F0"/>
                </a:solidFill>
                <a:latin typeface="Bookman Old Style"/>
                <a:cs typeface="Bookman Old Style"/>
              </a:rPr>
              <a:t> </a:t>
            </a:r>
            <a:r>
              <a:rPr dirty="0" sz="2000" spc="70" b="1">
                <a:solidFill>
                  <a:srgbClr val="F7F5F0"/>
                </a:solidFill>
                <a:latin typeface="Bookman Old Style"/>
                <a:cs typeface="Bookman Old Style"/>
              </a:rPr>
              <a:t>NRI</a:t>
            </a:r>
            <a:endParaRPr sz="20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500" spc="50" i="1">
                <a:solidFill>
                  <a:srgbClr val="8B8B6A"/>
                </a:solidFill>
                <a:latin typeface="Calibri"/>
                <a:cs typeface="Calibri"/>
              </a:rPr>
              <a:t>Aker</a:t>
            </a:r>
            <a:r>
              <a:rPr dirty="0" sz="1500" spc="-5" i="1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8B8B6A"/>
                </a:solidFill>
                <a:latin typeface="Calibri"/>
                <a:cs typeface="Calibri"/>
              </a:rPr>
              <a:t>Payout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33264" y="4045883"/>
            <a:ext cx="3928745" cy="63055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00" b="1">
                <a:solidFill>
                  <a:srgbClr val="F7F5F0"/>
                </a:solidFill>
                <a:latin typeface="Bookman Old Style"/>
                <a:cs typeface="Bookman Old Style"/>
              </a:rPr>
              <a:t>ORRI</a:t>
            </a:r>
            <a:r>
              <a:rPr dirty="0" sz="2000" spc="-95" b="1">
                <a:solidFill>
                  <a:srgbClr val="F7F5F0"/>
                </a:solidFill>
                <a:latin typeface="Bookman Old Style"/>
                <a:cs typeface="Bookman Old Style"/>
              </a:rPr>
              <a:t> </a:t>
            </a:r>
            <a:r>
              <a:rPr dirty="0" sz="2000" spc="85" b="1">
                <a:solidFill>
                  <a:srgbClr val="F7F5F0"/>
                </a:solidFill>
                <a:latin typeface="Bookman Old Style"/>
                <a:cs typeface="Bookman Old Style"/>
              </a:rPr>
              <a:t>Reconveyance</a:t>
            </a:r>
            <a:r>
              <a:rPr dirty="0" sz="2000" spc="225" b="1">
                <a:solidFill>
                  <a:srgbClr val="F7F5F0"/>
                </a:solidFill>
                <a:latin typeface="Bookman Old Style"/>
                <a:cs typeface="Bookman Old Style"/>
              </a:rPr>
              <a:t> </a:t>
            </a:r>
            <a:r>
              <a:rPr dirty="0" sz="2000" spc="60" b="1">
                <a:solidFill>
                  <a:srgbClr val="F7F5F0"/>
                </a:solidFill>
                <a:latin typeface="Bookman Old Style"/>
                <a:cs typeface="Bookman Old Style"/>
              </a:rPr>
              <a:t>Option</a:t>
            </a:r>
            <a:endParaRPr sz="20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500" i="1">
                <a:solidFill>
                  <a:srgbClr val="8B8B6A"/>
                </a:solidFill>
                <a:latin typeface="Calibri"/>
                <a:cs typeface="Calibri"/>
              </a:rPr>
              <a:t>2</a:t>
            </a:r>
            <a:r>
              <a:rPr dirty="0" sz="1500" spc="-5" i="1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8B8B6A"/>
                </a:solidFill>
                <a:latin typeface="Calibri"/>
                <a:cs typeface="Calibri"/>
              </a:rPr>
              <a:t>–</a:t>
            </a:r>
            <a:r>
              <a:rPr dirty="0" sz="1500" spc="-5" i="1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8B8B6A"/>
                </a:solidFill>
                <a:latin typeface="Calibri"/>
                <a:cs typeface="Calibri"/>
              </a:rPr>
              <a:t>4</a:t>
            </a:r>
            <a:r>
              <a:rPr dirty="0" sz="1500" spc="-5" i="1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spc="-20" i="1">
                <a:solidFill>
                  <a:srgbClr val="8B8B6A"/>
                </a:solidFill>
                <a:latin typeface="Calibri"/>
                <a:cs typeface="Calibri"/>
              </a:rPr>
              <a:t>Years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-355" y="4845966"/>
            <a:ext cx="9144000" cy="297180"/>
          </a:xfrm>
          <a:custGeom>
            <a:avLst/>
            <a:gdLst/>
            <a:ahLst/>
            <a:cxnLst/>
            <a:rect l="l" t="t" r="r" b="b"/>
            <a:pathLst>
              <a:path w="9144000" h="297179">
                <a:moveTo>
                  <a:pt x="9143631" y="0"/>
                </a:moveTo>
                <a:lnTo>
                  <a:pt x="0" y="0"/>
                </a:lnTo>
                <a:lnTo>
                  <a:pt x="0" y="296989"/>
                </a:lnTo>
                <a:lnTo>
                  <a:pt x="4572000" y="296989"/>
                </a:lnTo>
                <a:lnTo>
                  <a:pt x="9143631" y="296989"/>
                </a:lnTo>
                <a:lnTo>
                  <a:pt x="9143631" y="0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84" y="169826"/>
            <a:ext cx="3364229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Economic</a:t>
            </a:r>
            <a:r>
              <a:rPr dirty="0" sz="2400" spc="325"/>
              <a:t> </a:t>
            </a:r>
            <a:r>
              <a:rPr dirty="0" sz="2400" spc="70"/>
              <a:t>Summary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548640" y="594362"/>
            <a:ext cx="8046720" cy="635"/>
          </a:xfrm>
          <a:custGeom>
            <a:avLst/>
            <a:gdLst/>
            <a:ahLst/>
            <a:cxnLst/>
            <a:rect l="l" t="t" r="r" b="b"/>
            <a:pathLst>
              <a:path w="8046720" h="634">
                <a:moveTo>
                  <a:pt x="0" y="0"/>
                </a:moveTo>
                <a:lnTo>
                  <a:pt x="8046719" y="355"/>
                </a:lnTo>
              </a:path>
            </a:pathLst>
          </a:custGeom>
          <a:ln w="12599">
            <a:solidFill>
              <a:srgbClr val="C4B0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35584" y="642152"/>
            <a:ext cx="29603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@</a:t>
            </a:r>
            <a:r>
              <a:rPr dirty="0" sz="1000" spc="-30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$65/bbl</a:t>
            </a:r>
            <a:r>
              <a:rPr dirty="0" sz="1000" spc="-10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WTI</a:t>
            </a:r>
            <a:r>
              <a:rPr dirty="0" sz="1000" spc="-10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dirty="0" sz="1000" spc="-10" i="1">
                <a:solidFill>
                  <a:srgbClr val="888888"/>
                </a:solidFill>
                <a:latin typeface="Calibri"/>
                <a:cs typeface="Calibri"/>
              </a:rPr>
              <a:t> $3.25/mmbtu</a:t>
            </a:r>
            <a:r>
              <a:rPr dirty="0" sz="1000" spc="-15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HH</a:t>
            </a:r>
            <a:r>
              <a:rPr dirty="0" sz="1000" spc="-10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NYMEX</a:t>
            </a:r>
            <a:r>
              <a:rPr dirty="0" sz="1000" spc="-10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Pricing</a:t>
            </a:r>
            <a:r>
              <a:rPr dirty="0" sz="1000" spc="-10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spc="-20" i="1">
                <a:solidFill>
                  <a:srgbClr val="888888"/>
                </a:solidFill>
                <a:latin typeface="Calibri"/>
                <a:cs typeface="Calibri"/>
              </a:rPr>
              <a:t>Flat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-355" y="4845966"/>
            <a:ext cx="9144000" cy="297180"/>
          </a:xfrm>
          <a:custGeom>
            <a:avLst/>
            <a:gdLst/>
            <a:ahLst/>
            <a:cxnLst/>
            <a:rect l="l" t="t" r="r" b="b"/>
            <a:pathLst>
              <a:path w="9144000" h="297179">
                <a:moveTo>
                  <a:pt x="9143631" y="0"/>
                </a:moveTo>
                <a:lnTo>
                  <a:pt x="0" y="0"/>
                </a:lnTo>
                <a:lnTo>
                  <a:pt x="0" y="296989"/>
                </a:lnTo>
                <a:lnTo>
                  <a:pt x="4572000" y="296989"/>
                </a:lnTo>
                <a:lnTo>
                  <a:pt x="9143631" y="296989"/>
                </a:lnTo>
                <a:lnTo>
                  <a:pt x="9143631" y="0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118" y="942732"/>
            <a:ext cx="4245475" cy="365182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2238" y="942732"/>
            <a:ext cx="4172278" cy="3673351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4A4A2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355" y="0"/>
            <a:ext cx="9144000" cy="2011680"/>
            <a:chOff x="-355" y="0"/>
            <a:chExt cx="9144000" cy="20116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"/>
              <a:ext cx="9143644" cy="201095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-355" y="0"/>
              <a:ext cx="9144000" cy="2011680"/>
            </a:xfrm>
            <a:custGeom>
              <a:avLst/>
              <a:gdLst/>
              <a:ahLst/>
              <a:cxnLst/>
              <a:rect l="l" t="t" r="r" b="b"/>
              <a:pathLst>
                <a:path w="9144000" h="2011680">
                  <a:moveTo>
                    <a:pt x="9143631" y="0"/>
                  </a:moveTo>
                  <a:lnTo>
                    <a:pt x="0" y="0"/>
                  </a:lnTo>
                  <a:lnTo>
                    <a:pt x="0" y="2011311"/>
                  </a:lnTo>
                  <a:lnTo>
                    <a:pt x="4572000" y="2011311"/>
                  </a:lnTo>
                  <a:lnTo>
                    <a:pt x="9143631" y="2011311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>
                <a:alpha val="54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144" y="459272"/>
            <a:ext cx="588137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55">
                <a:solidFill>
                  <a:srgbClr val="F7F5F0"/>
                </a:solidFill>
              </a:rPr>
              <a:t>Northwest</a:t>
            </a:r>
            <a:r>
              <a:rPr dirty="0" sz="2800" spc="65">
                <a:solidFill>
                  <a:srgbClr val="F7F5F0"/>
                </a:solidFill>
              </a:rPr>
              <a:t> </a:t>
            </a:r>
            <a:r>
              <a:rPr dirty="0" sz="2800" spc="80">
                <a:solidFill>
                  <a:srgbClr val="F7F5F0"/>
                </a:solidFill>
              </a:rPr>
              <a:t>Shelf,</a:t>
            </a:r>
            <a:r>
              <a:rPr dirty="0" sz="2800" spc="110">
                <a:solidFill>
                  <a:srgbClr val="F7F5F0"/>
                </a:solidFill>
              </a:rPr>
              <a:t> </a:t>
            </a:r>
            <a:r>
              <a:rPr dirty="0" sz="2800" spc="220">
                <a:solidFill>
                  <a:srgbClr val="F7F5F0"/>
                </a:solidFill>
              </a:rPr>
              <a:t>New</a:t>
            </a:r>
            <a:r>
              <a:rPr dirty="0" sz="2800" spc="200">
                <a:solidFill>
                  <a:srgbClr val="F7F5F0"/>
                </a:solidFill>
              </a:rPr>
              <a:t> </a:t>
            </a:r>
            <a:r>
              <a:rPr dirty="0" sz="2800" spc="85">
                <a:solidFill>
                  <a:srgbClr val="F7F5F0"/>
                </a:solidFill>
              </a:rPr>
              <a:t>Mexico</a:t>
            </a:r>
            <a:endParaRPr sz="2800"/>
          </a:p>
        </p:txBody>
      </p:sp>
      <p:sp>
        <p:nvSpPr>
          <p:cNvPr id="7" name="object 7" descr=""/>
          <p:cNvSpPr txBox="1"/>
          <p:nvPr/>
        </p:nvSpPr>
        <p:spPr>
          <a:xfrm>
            <a:off x="444144" y="1153340"/>
            <a:ext cx="6119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5" i="1">
                <a:solidFill>
                  <a:srgbClr val="C4B078"/>
                </a:solidFill>
                <a:latin typeface="Georgia"/>
                <a:cs typeface="Georgia"/>
              </a:rPr>
              <a:t>$2.</a:t>
            </a:r>
            <a:r>
              <a:rPr dirty="0" sz="1800" spc="120" i="1">
                <a:solidFill>
                  <a:srgbClr val="C4B078"/>
                </a:solidFill>
                <a:latin typeface="Georgia"/>
                <a:cs typeface="Georgia"/>
              </a:rPr>
              <a:t>4</a:t>
            </a:r>
            <a:r>
              <a:rPr dirty="0" sz="1800" spc="-125" i="1">
                <a:solidFill>
                  <a:srgbClr val="C4B078"/>
                </a:solidFill>
                <a:latin typeface="Georgia"/>
                <a:cs typeface="Georgia"/>
              </a:rPr>
              <a:t>M</a:t>
            </a:r>
            <a:r>
              <a:rPr dirty="0" sz="1800" spc="170" i="1">
                <a:solidFill>
                  <a:srgbClr val="C4B078"/>
                </a:solidFill>
                <a:latin typeface="Georgia"/>
                <a:cs typeface="Georgia"/>
              </a:rPr>
              <a:t>M</a:t>
            </a:r>
            <a:r>
              <a:rPr dirty="0" sz="1800" spc="-155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-260" i="1">
                <a:solidFill>
                  <a:srgbClr val="C4B078"/>
                </a:solidFill>
                <a:latin typeface="Georgia"/>
                <a:cs typeface="Georgia"/>
              </a:rPr>
              <a:t>–</a:t>
            </a:r>
            <a:r>
              <a:rPr dirty="0" sz="1800" spc="130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95" i="1">
                <a:solidFill>
                  <a:srgbClr val="C4B078"/>
                </a:solidFill>
                <a:latin typeface="Georgia"/>
                <a:cs typeface="Georgia"/>
              </a:rPr>
              <a:t>25</a:t>
            </a:r>
            <a:r>
              <a:rPr dirty="0" sz="1800" spc="100" i="1">
                <a:solidFill>
                  <a:srgbClr val="C4B078"/>
                </a:solidFill>
                <a:latin typeface="Georgia"/>
                <a:cs typeface="Georgia"/>
              </a:rPr>
              <a:t>-</a:t>
            </a:r>
            <a:r>
              <a:rPr dirty="0" sz="1800" spc="-10" i="1">
                <a:solidFill>
                  <a:srgbClr val="C4B078"/>
                </a:solidFill>
                <a:latin typeface="Georgia"/>
                <a:cs typeface="Georgia"/>
              </a:rPr>
              <a:t>w</a:t>
            </a:r>
            <a:r>
              <a:rPr dirty="0" sz="1800" spc="250" i="1">
                <a:solidFill>
                  <a:srgbClr val="C4B078"/>
                </a:solidFill>
                <a:latin typeface="Georgia"/>
                <a:cs typeface="Georgia"/>
              </a:rPr>
              <a:t>e</a:t>
            </a:r>
            <a:r>
              <a:rPr dirty="0" sz="1800" spc="-15" i="1">
                <a:solidFill>
                  <a:srgbClr val="C4B078"/>
                </a:solidFill>
                <a:latin typeface="Georgia"/>
                <a:cs typeface="Georgia"/>
              </a:rPr>
              <a:t>l</a:t>
            </a:r>
            <a:r>
              <a:rPr dirty="0" sz="1800" spc="60" i="1">
                <a:solidFill>
                  <a:srgbClr val="C4B078"/>
                </a:solidFill>
                <a:latin typeface="Georgia"/>
                <a:cs typeface="Georgia"/>
              </a:rPr>
              <a:t>l</a:t>
            </a:r>
            <a:r>
              <a:rPr dirty="0" sz="1800" spc="55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-20" i="1">
                <a:solidFill>
                  <a:srgbClr val="C4B078"/>
                </a:solidFill>
                <a:latin typeface="Georgia"/>
                <a:cs typeface="Georgia"/>
              </a:rPr>
              <a:t>P</a:t>
            </a:r>
            <a:r>
              <a:rPr dirty="0" sz="1800" spc="30" i="1">
                <a:solidFill>
                  <a:srgbClr val="C4B078"/>
                </a:solidFill>
                <a:latin typeface="Georgia"/>
                <a:cs typeface="Georgia"/>
              </a:rPr>
              <a:t>D</a:t>
            </a:r>
            <a:r>
              <a:rPr dirty="0" sz="1800" spc="-40" i="1">
                <a:solidFill>
                  <a:srgbClr val="C4B078"/>
                </a:solidFill>
                <a:latin typeface="Georgia"/>
                <a:cs typeface="Georgia"/>
              </a:rPr>
              <a:t>N</a:t>
            </a:r>
            <a:r>
              <a:rPr dirty="0" sz="1800" spc="110" i="1">
                <a:solidFill>
                  <a:srgbClr val="C4B078"/>
                </a:solidFill>
                <a:latin typeface="Georgia"/>
                <a:cs typeface="Georgia"/>
              </a:rPr>
              <a:t>P</a:t>
            </a:r>
            <a:r>
              <a:rPr dirty="0" sz="1800" spc="10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65" i="1">
                <a:solidFill>
                  <a:srgbClr val="C4B078"/>
                </a:solidFill>
                <a:latin typeface="Georgia"/>
                <a:cs typeface="Georgia"/>
              </a:rPr>
              <a:t>a</a:t>
            </a:r>
            <a:r>
              <a:rPr dirty="0" cap="small" sz="1800" spc="55" i="1">
                <a:solidFill>
                  <a:srgbClr val="C4B078"/>
                </a:solidFill>
                <a:latin typeface="Georgia"/>
                <a:cs typeface="Georgia"/>
              </a:rPr>
              <a:t>c</a:t>
            </a:r>
            <a:r>
              <a:rPr dirty="0" sz="1800" spc="75" i="1">
                <a:solidFill>
                  <a:srgbClr val="C4B078"/>
                </a:solidFill>
                <a:latin typeface="Georgia"/>
                <a:cs typeface="Georgia"/>
              </a:rPr>
              <a:t>t</a:t>
            </a:r>
            <a:r>
              <a:rPr dirty="0" sz="1800" spc="-40" i="1">
                <a:solidFill>
                  <a:srgbClr val="C4B078"/>
                </a:solidFill>
                <a:latin typeface="Georgia"/>
                <a:cs typeface="Georgia"/>
              </a:rPr>
              <a:t>i</a:t>
            </a:r>
            <a:r>
              <a:rPr dirty="0" sz="1800" spc="90" i="1">
                <a:solidFill>
                  <a:srgbClr val="C4B078"/>
                </a:solidFill>
                <a:latin typeface="Georgia"/>
                <a:cs typeface="Georgia"/>
              </a:rPr>
              <a:t>v</a:t>
            </a:r>
            <a:r>
              <a:rPr dirty="0" sz="1800" spc="65" i="1">
                <a:solidFill>
                  <a:srgbClr val="C4B078"/>
                </a:solidFill>
                <a:latin typeface="Georgia"/>
                <a:cs typeface="Georgia"/>
              </a:rPr>
              <a:t>a</a:t>
            </a:r>
            <a:r>
              <a:rPr dirty="0" sz="1800" spc="75" i="1">
                <a:solidFill>
                  <a:srgbClr val="C4B078"/>
                </a:solidFill>
                <a:latin typeface="Georgia"/>
                <a:cs typeface="Georgia"/>
              </a:rPr>
              <a:t>t</a:t>
            </a:r>
            <a:r>
              <a:rPr dirty="0" sz="1800" spc="-35" i="1">
                <a:solidFill>
                  <a:srgbClr val="C4B078"/>
                </a:solidFill>
                <a:latin typeface="Georgia"/>
                <a:cs typeface="Georgia"/>
              </a:rPr>
              <a:t>i</a:t>
            </a:r>
            <a:r>
              <a:rPr dirty="0" sz="1800" spc="125" i="1">
                <a:solidFill>
                  <a:srgbClr val="C4B078"/>
                </a:solidFill>
                <a:latin typeface="Georgia"/>
                <a:cs typeface="Georgia"/>
              </a:rPr>
              <a:t>o</a:t>
            </a:r>
            <a:r>
              <a:rPr dirty="0" sz="1800" spc="95" i="1">
                <a:solidFill>
                  <a:srgbClr val="C4B078"/>
                </a:solidFill>
                <a:latin typeface="Georgia"/>
                <a:cs typeface="Georgia"/>
              </a:rPr>
              <a:t>n</a:t>
            </a:r>
            <a:r>
              <a:rPr dirty="0" sz="1800" spc="120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65" i="1">
                <a:solidFill>
                  <a:srgbClr val="C4B078"/>
                </a:solidFill>
                <a:latin typeface="Georgia"/>
                <a:cs typeface="Georgia"/>
              </a:rPr>
              <a:t>a</a:t>
            </a:r>
            <a:r>
              <a:rPr dirty="0" sz="1800" spc="75" i="1">
                <a:solidFill>
                  <a:srgbClr val="C4B078"/>
                </a:solidFill>
                <a:latin typeface="Georgia"/>
                <a:cs typeface="Georgia"/>
              </a:rPr>
              <a:t>n</a:t>
            </a:r>
            <a:r>
              <a:rPr dirty="0" sz="1800" spc="114" i="1">
                <a:solidFill>
                  <a:srgbClr val="C4B078"/>
                </a:solidFill>
                <a:latin typeface="Georgia"/>
                <a:cs typeface="Georgia"/>
              </a:rPr>
              <a:t>d</a:t>
            </a:r>
            <a:r>
              <a:rPr dirty="0" sz="1800" spc="125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-15" i="1">
                <a:solidFill>
                  <a:srgbClr val="C4B078"/>
                </a:solidFill>
                <a:latin typeface="Georgia"/>
                <a:cs typeface="Georgia"/>
              </a:rPr>
              <a:t>w</a:t>
            </a:r>
            <a:r>
              <a:rPr dirty="0" sz="1800" spc="130" i="1">
                <a:solidFill>
                  <a:srgbClr val="C4B078"/>
                </a:solidFill>
                <a:latin typeface="Georgia"/>
                <a:cs typeface="Georgia"/>
              </a:rPr>
              <a:t>o</a:t>
            </a:r>
            <a:r>
              <a:rPr dirty="0" sz="1800" spc="-100" i="1">
                <a:solidFill>
                  <a:srgbClr val="C4B078"/>
                </a:solidFill>
                <a:latin typeface="Georgia"/>
                <a:cs typeface="Georgia"/>
              </a:rPr>
              <a:t>r</a:t>
            </a:r>
            <a:r>
              <a:rPr dirty="0" sz="1800" spc="90" i="1">
                <a:solidFill>
                  <a:srgbClr val="C4B078"/>
                </a:solidFill>
                <a:latin typeface="Georgia"/>
                <a:cs typeface="Georgia"/>
              </a:rPr>
              <a:t>k</a:t>
            </a:r>
            <a:r>
              <a:rPr dirty="0" sz="1800" spc="125" i="1">
                <a:solidFill>
                  <a:srgbClr val="C4B078"/>
                </a:solidFill>
                <a:latin typeface="Georgia"/>
                <a:cs typeface="Georgia"/>
              </a:rPr>
              <a:t>o</a:t>
            </a:r>
            <a:r>
              <a:rPr dirty="0" sz="1800" spc="90" i="1">
                <a:solidFill>
                  <a:srgbClr val="C4B078"/>
                </a:solidFill>
                <a:latin typeface="Georgia"/>
                <a:cs typeface="Georgia"/>
              </a:rPr>
              <a:t>v</a:t>
            </a:r>
            <a:r>
              <a:rPr dirty="0" sz="1800" spc="254" i="1">
                <a:solidFill>
                  <a:srgbClr val="C4B078"/>
                </a:solidFill>
                <a:latin typeface="Georgia"/>
                <a:cs typeface="Georgia"/>
              </a:rPr>
              <a:t>e</a:t>
            </a:r>
            <a:r>
              <a:rPr dirty="0" sz="1800" spc="25" i="1">
                <a:solidFill>
                  <a:srgbClr val="C4B078"/>
                </a:solidFill>
                <a:latin typeface="Georgia"/>
                <a:cs typeface="Georgia"/>
              </a:rPr>
              <a:t>r</a:t>
            </a:r>
            <a:r>
              <a:rPr dirty="0" sz="1800" spc="15" i="1">
                <a:solidFill>
                  <a:srgbClr val="C4B078"/>
                </a:solidFill>
                <a:latin typeface="Georgia"/>
                <a:cs typeface="Georgia"/>
              </a:rPr>
              <a:t> </a:t>
            </a:r>
            <a:r>
              <a:rPr dirty="0" sz="1800" spc="100" i="1">
                <a:solidFill>
                  <a:srgbClr val="C4B078"/>
                </a:solidFill>
                <a:latin typeface="Georgia"/>
                <a:cs typeface="Georgia"/>
              </a:rPr>
              <a:t>p</a:t>
            </a:r>
            <a:r>
              <a:rPr dirty="0" sz="1800" spc="-20" i="1">
                <a:solidFill>
                  <a:srgbClr val="C4B078"/>
                </a:solidFill>
                <a:latin typeface="Georgia"/>
                <a:cs typeface="Georgia"/>
              </a:rPr>
              <a:t>l</a:t>
            </a:r>
            <a:r>
              <a:rPr dirty="0" sz="1800" spc="65" i="1">
                <a:solidFill>
                  <a:srgbClr val="C4B078"/>
                </a:solidFill>
                <a:latin typeface="Georgia"/>
                <a:cs typeface="Georgia"/>
              </a:rPr>
              <a:t>a</a:t>
            </a:r>
            <a:r>
              <a:rPr dirty="0" sz="1800" spc="95" i="1">
                <a:solidFill>
                  <a:srgbClr val="C4B078"/>
                </a:solidFill>
                <a:latin typeface="Georgia"/>
                <a:cs typeface="Georgia"/>
              </a:rPr>
              <a:t>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5584" y="2063113"/>
            <a:ext cx="2875280" cy="1149985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600" b="1">
                <a:solidFill>
                  <a:srgbClr val="C4B078"/>
                </a:solidFill>
                <a:latin typeface="Bookman Old Style"/>
                <a:cs typeface="Bookman Old Style"/>
              </a:rPr>
              <a:t>Key</a:t>
            </a:r>
            <a:r>
              <a:rPr dirty="0" sz="1600" spc="114" b="1">
                <a:solidFill>
                  <a:srgbClr val="C4B078"/>
                </a:solidFill>
                <a:latin typeface="Bookman Old Style"/>
                <a:cs typeface="Bookman Old Style"/>
              </a:rPr>
              <a:t> </a:t>
            </a:r>
            <a:r>
              <a:rPr dirty="0" sz="1600" spc="-10" b="1">
                <a:solidFill>
                  <a:srgbClr val="C4B078"/>
                </a:solidFill>
                <a:latin typeface="Bookman Old Style"/>
                <a:cs typeface="Bookman Old Style"/>
              </a:rPr>
              <a:t>metrics</a:t>
            </a:r>
            <a:endParaRPr sz="1600">
              <a:latin typeface="Bookman Old Style"/>
              <a:cs typeface="Bookman Old Style"/>
            </a:endParaRPr>
          </a:p>
          <a:p>
            <a:pPr marL="12700">
              <a:lnSpc>
                <a:spcPts val="2980"/>
              </a:lnSpc>
              <a:spcBef>
                <a:spcPts val="1420"/>
              </a:spcBef>
            </a:pPr>
            <a:r>
              <a:rPr dirty="0" sz="2600" spc="135" b="1">
                <a:solidFill>
                  <a:srgbClr val="F7F5F0"/>
                </a:solidFill>
                <a:latin typeface="Bookman Old Style"/>
                <a:cs typeface="Bookman Old Style"/>
              </a:rPr>
              <a:t>$2.4MM</a:t>
            </a:r>
            <a:endParaRPr sz="2600">
              <a:latin typeface="Bookman Old Style"/>
              <a:cs typeface="Bookman Old Style"/>
            </a:endParaRPr>
          </a:p>
          <a:p>
            <a:pPr marL="12700">
              <a:lnSpc>
                <a:spcPts val="1660"/>
              </a:lnSpc>
            </a:pP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ORRI</a:t>
            </a:r>
            <a:r>
              <a:rPr dirty="0" sz="1500" spc="-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purchase</a:t>
            </a:r>
            <a:r>
              <a:rPr dirty="0" sz="1500" spc="-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price</a:t>
            </a:r>
            <a:r>
              <a:rPr dirty="0" sz="1500" spc="-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(100%</a:t>
            </a:r>
            <a:r>
              <a:rPr dirty="0" sz="1500" spc="-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of</a:t>
            </a:r>
            <a:r>
              <a:rPr dirty="0" sz="1500" spc="-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8B8B6A"/>
                </a:solidFill>
                <a:latin typeface="Calibri"/>
                <a:cs typeface="Calibri"/>
              </a:rPr>
              <a:t>Capex)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35584" y="3365540"/>
            <a:ext cx="3709670" cy="579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00"/>
              </a:lnSpc>
              <a:spcBef>
                <a:spcPts val="100"/>
              </a:spcBef>
            </a:pPr>
            <a:r>
              <a:rPr dirty="0" sz="2200" spc="65" b="1">
                <a:solidFill>
                  <a:srgbClr val="F7F5F0"/>
                </a:solidFill>
                <a:latin typeface="Bookman Old Style"/>
                <a:cs typeface="Bookman Old Style"/>
              </a:rPr>
              <a:t>100</a:t>
            </a:r>
            <a:r>
              <a:rPr dirty="0" sz="2200" spc="20" b="1">
                <a:solidFill>
                  <a:srgbClr val="F7F5F0"/>
                </a:solidFill>
                <a:latin typeface="Bookman Old Style"/>
                <a:cs typeface="Bookman Old Style"/>
              </a:rPr>
              <a:t> </a:t>
            </a:r>
            <a:r>
              <a:rPr dirty="0" sz="2200" spc="55" b="1">
                <a:solidFill>
                  <a:srgbClr val="F7F5F0"/>
                </a:solidFill>
                <a:latin typeface="Bookman Old Style"/>
                <a:cs typeface="Bookman Old Style"/>
              </a:rPr>
              <a:t>BOEPD</a:t>
            </a:r>
            <a:endParaRPr sz="2200">
              <a:latin typeface="Bookman Old Style"/>
              <a:cs typeface="Bookman Old Style"/>
            </a:endParaRPr>
          </a:p>
          <a:p>
            <a:pPr marL="12700">
              <a:lnSpc>
                <a:spcPts val="1760"/>
              </a:lnSpc>
            </a:pP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Operator</a:t>
            </a:r>
            <a:r>
              <a:rPr dirty="0" sz="1500" spc="-80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contributes</a:t>
            </a:r>
            <a:r>
              <a:rPr dirty="0" sz="1500" spc="-50">
                <a:solidFill>
                  <a:srgbClr val="8B8B6A"/>
                </a:solidFill>
                <a:latin typeface="Calibri"/>
                <a:cs typeface="Calibri"/>
              </a:rPr>
              <a:t> PDP,</a:t>
            </a:r>
            <a:r>
              <a:rPr dirty="0" sz="1500" spc="-30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receives</a:t>
            </a:r>
            <a:r>
              <a:rPr dirty="0" sz="1500" spc="-50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8B8B6A"/>
                </a:solidFill>
                <a:latin typeface="Calibri"/>
                <a:cs typeface="Calibri"/>
              </a:rPr>
              <a:t>“Free</a:t>
            </a:r>
            <a:r>
              <a:rPr dirty="0" sz="1500" spc="-50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8B8B6A"/>
                </a:solidFill>
                <a:latin typeface="Calibri"/>
                <a:cs typeface="Calibri"/>
              </a:rPr>
              <a:t>Carry”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5584" y="4089503"/>
            <a:ext cx="1120775" cy="586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30"/>
              </a:lnSpc>
              <a:spcBef>
                <a:spcPts val="100"/>
              </a:spcBef>
            </a:pPr>
            <a:r>
              <a:rPr dirty="0" sz="2200" spc="160" b="1">
                <a:solidFill>
                  <a:srgbClr val="F7F5F0"/>
                </a:solidFill>
                <a:latin typeface="Bookman Old Style"/>
                <a:cs typeface="Bookman Old Style"/>
              </a:rPr>
              <a:t>200%+</a:t>
            </a:r>
            <a:endParaRPr sz="2200">
              <a:latin typeface="Bookman Old Style"/>
              <a:cs typeface="Bookman Old Style"/>
            </a:endParaRPr>
          </a:p>
          <a:p>
            <a:pPr marL="12700">
              <a:lnSpc>
                <a:spcPts val="1789"/>
              </a:lnSpc>
            </a:pPr>
            <a:r>
              <a:rPr dirty="0" sz="1500" spc="-10">
                <a:solidFill>
                  <a:srgbClr val="8B8B6A"/>
                </a:solidFill>
                <a:latin typeface="Calibri"/>
                <a:cs typeface="Calibri"/>
              </a:rPr>
              <a:t>Payout</a:t>
            </a:r>
            <a:r>
              <a:rPr dirty="0" sz="1500" spc="-40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8B8B6A"/>
                </a:solidFill>
                <a:latin typeface="Calibri"/>
                <a:cs typeface="Calibri"/>
              </a:rPr>
              <a:t>target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33264" y="2174305"/>
            <a:ext cx="17068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C4B078"/>
                </a:solidFill>
                <a:latin typeface="Bookman Old Style"/>
                <a:cs typeface="Bookman Old Style"/>
              </a:rPr>
              <a:t>ORRI</a:t>
            </a:r>
            <a:r>
              <a:rPr dirty="0" sz="1600" spc="-40" b="1">
                <a:solidFill>
                  <a:srgbClr val="C4B078"/>
                </a:solidFill>
                <a:latin typeface="Bookman Old Style"/>
                <a:cs typeface="Bookman Old Style"/>
              </a:rPr>
              <a:t> </a:t>
            </a:r>
            <a:r>
              <a:rPr dirty="0" sz="1600" spc="40" b="1">
                <a:solidFill>
                  <a:srgbClr val="C4B078"/>
                </a:solidFill>
                <a:latin typeface="Bookman Old Style"/>
                <a:cs typeface="Bookman Old Style"/>
              </a:rPr>
              <a:t>structure</a:t>
            </a:r>
            <a:endParaRPr sz="1600">
              <a:latin typeface="Bookman Old Style"/>
              <a:cs typeface="Bookman Old Styl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33264" y="2582843"/>
            <a:ext cx="2084070" cy="63055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00" spc="70" b="1">
                <a:solidFill>
                  <a:srgbClr val="F7F5F0"/>
                </a:solidFill>
                <a:latin typeface="Bookman Old Style"/>
                <a:cs typeface="Bookman Old Style"/>
              </a:rPr>
              <a:t>25-</a:t>
            </a:r>
            <a:r>
              <a:rPr dirty="0" sz="2000" spc="50" b="1">
                <a:solidFill>
                  <a:srgbClr val="F7F5F0"/>
                </a:solidFill>
                <a:latin typeface="Bookman Old Style"/>
                <a:cs typeface="Bookman Old Style"/>
              </a:rPr>
              <a:t>45%</a:t>
            </a:r>
            <a:r>
              <a:rPr dirty="0" sz="2000" spc="130" b="1">
                <a:solidFill>
                  <a:srgbClr val="F7F5F0"/>
                </a:solidFill>
                <a:latin typeface="Bookman Old Style"/>
                <a:cs typeface="Bookman Old Style"/>
              </a:rPr>
              <a:t> </a:t>
            </a:r>
            <a:r>
              <a:rPr dirty="0" sz="2000" spc="110" b="1">
                <a:solidFill>
                  <a:srgbClr val="F7F5F0"/>
                </a:solidFill>
                <a:latin typeface="Bookman Old Style"/>
                <a:cs typeface="Bookman Old Style"/>
              </a:rPr>
              <a:t>of</a:t>
            </a:r>
            <a:r>
              <a:rPr dirty="0" sz="2000" spc="30" b="1">
                <a:solidFill>
                  <a:srgbClr val="F7F5F0"/>
                </a:solidFill>
                <a:latin typeface="Bookman Old Style"/>
                <a:cs typeface="Bookman Old Style"/>
              </a:rPr>
              <a:t> </a:t>
            </a:r>
            <a:r>
              <a:rPr dirty="0" sz="2000" spc="70" b="1">
                <a:solidFill>
                  <a:srgbClr val="F7F5F0"/>
                </a:solidFill>
                <a:latin typeface="Bookman Old Style"/>
                <a:cs typeface="Bookman Old Style"/>
              </a:rPr>
              <a:t>NRI</a:t>
            </a:r>
            <a:endParaRPr sz="20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500" i="1">
                <a:solidFill>
                  <a:srgbClr val="8B8B6A"/>
                </a:solidFill>
                <a:latin typeface="Calibri"/>
                <a:cs typeface="Calibri"/>
              </a:rPr>
              <a:t>Before</a:t>
            </a:r>
            <a:r>
              <a:rPr dirty="0" sz="1500" spc="-45" i="1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8B8B6A"/>
                </a:solidFill>
                <a:latin typeface="Calibri"/>
                <a:cs typeface="Calibri"/>
              </a:rPr>
              <a:t>Payout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33264" y="3314363"/>
            <a:ext cx="1906905" cy="63055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00" spc="80" b="1">
                <a:solidFill>
                  <a:srgbClr val="F7F5F0"/>
                </a:solidFill>
                <a:latin typeface="Bookman Old Style"/>
                <a:cs typeface="Bookman Old Style"/>
              </a:rPr>
              <a:t>1-</a:t>
            </a:r>
            <a:r>
              <a:rPr dirty="0" sz="2000" spc="50" b="1">
                <a:solidFill>
                  <a:srgbClr val="F7F5F0"/>
                </a:solidFill>
                <a:latin typeface="Bookman Old Style"/>
                <a:cs typeface="Bookman Old Style"/>
              </a:rPr>
              <a:t>10%</a:t>
            </a:r>
            <a:r>
              <a:rPr dirty="0" sz="2000" spc="125" b="1">
                <a:solidFill>
                  <a:srgbClr val="F7F5F0"/>
                </a:solidFill>
                <a:latin typeface="Bookman Old Style"/>
                <a:cs typeface="Bookman Old Style"/>
              </a:rPr>
              <a:t> </a:t>
            </a:r>
            <a:r>
              <a:rPr dirty="0" sz="2000" spc="110" b="1">
                <a:solidFill>
                  <a:srgbClr val="F7F5F0"/>
                </a:solidFill>
                <a:latin typeface="Bookman Old Style"/>
                <a:cs typeface="Bookman Old Style"/>
              </a:rPr>
              <a:t>of</a:t>
            </a:r>
            <a:r>
              <a:rPr dirty="0" sz="2000" spc="35" b="1">
                <a:solidFill>
                  <a:srgbClr val="F7F5F0"/>
                </a:solidFill>
                <a:latin typeface="Bookman Old Style"/>
                <a:cs typeface="Bookman Old Style"/>
              </a:rPr>
              <a:t> </a:t>
            </a:r>
            <a:r>
              <a:rPr dirty="0" sz="2000" spc="70" b="1">
                <a:solidFill>
                  <a:srgbClr val="F7F5F0"/>
                </a:solidFill>
                <a:latin typeface="Bookman Old Style"/>
                <a:cs typeface="Bookman Old Style"/>
              </a:rPr>
              <a:t>NRI</a:t>
            </a:r>
            <a:endParaRPr sz="20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500" spc="50" i="1">
                <a:solidFill>
                  <a:srgbClr val="8B8B6A"/>
                </a:solidFill>
                <a:latin typeface="Calibri"/>
                <a:cs typeface="Calibri"/>
              </a:rPr>
              <a:t>Aker</a:t>
            </a:r>
            <a:r>
              <a:rPr dirty="0" sz="1500" spc="-5" i="1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8B8B6A"/>
                </a:solidFill>
                <a:latin typeface="Calibri"/>
                <a:cs typeface="Calibri"/>
              </a:rPr>
              <a:t>Payout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33264" y="4045883"/>
            <a:ext cx="3928745" cy="63055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00" b="1">
                <a:solidFill>
                  <a:srgbClr val="F7F5F0"/>
                </a:solidFill>
                <a:latin typeface="Bookman Old Style"/>
                <a:cs typeface="Bookman Old Style"/>
              </a:rPr>
              <a:t>ORRI</a:t>
            </a:r>
            <a:r>
              <a:rPr dirty="0" sz="2000" spc="-95" b="1">
                <a:solidFill>
                  <a:srgbClr val="F7F5F0"/>
                </a:solidFill>
                <a:latin typeface="Bookman Old Style"/>
                <a:cs typeface="Bookman Old Style"/>
              </a:rPr>
              <a:t> </a:t>
            </a:r>
            <a:r>
              <a:rPr dirty="0" sz="2000" spc="85" b="1">
                <a:solidFill>
                  <a:srgbClr val="F7F5F0"/>
                </a:solidFill>
                <a:latin typeface="Bookman Old Style"/>
                <a:cs typeface="Bookman Old Style"/>
              </a:rPr>
              <a:t>Reconveyance</a:t>
            </a:r>
            <a:r>
              <a:rPr dirty="0" sz="2000" spc="225" b="1">
                <a:solidFill>
                  <a:srgbClr val="F7F5F0"/>
                </a:solidFill>
                <a:latin typeface="Bookman Old Style"/>
                <a:cs typeface="Bookman Old Style"/>
              </a:rPr>
              <a:t> </a:t>
            </a:r>
            <a:r>
              <a:rPr dirty="0" sz="2000" spc="60" b="1">
                <a:solidFill>
                  <a:srgbClr val="F7F5F0"/>
                </a:solidFill>
                <a:latin typeface="Bookman Old Style"/>
                <a:cs typeface="Bookman Old Style"/>
              </a:rPr>
              <a:t>Option</a:t>
            </a:r>
            <a:endParaRPr sz="20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500" i="1">
                <a:solidFill>
                  <a:srgbClr val="8B8B6A"/>
                </a:solidFill>
                <a:latin typeface="Calibri"/>
                <a:cs typeface="Calibri"/>
              </a:rPr>
              <a:t>2</a:t>
            </a:r>
            <a:r>
              <a:rPr dirty="0" sz="1500" spc="-5" i="1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8B8B6A"/>
                </a:solidFill>
                <a:latin typeface="Calibri"/>
                <a:cs typeface="Calibri"/>
              </a:rPr>
              <a:t>–</a:t>
            </a:r>
            <a:r>
              <a:rPr dirty="0" sz="1500" spc="-5" i="1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8B8B6A"/>
                </a:solidFill>
                <a:latin typeface="Calibri"/>
                <a:cs typeface="Calibri"/>
              </a:rPr>
              <a:t>4</a:t>
            </a:r>
            <a:r>
              <a:rPr dirty="0" sz="1500" spc="-5" i="1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1500" spc="-20" i="1">
                <a:solidFill>
                  <a:srgbClr val="8B8B6A"/>
                </a:solidFill>
                <a:latin typeface="Calibri"/>
                <a:cs typeface="Calibri"/>
              </a:rPr>
              <a:t>Years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-355" y="4845966"/>
            <a:ext cx="9144000" cy="297180"/>
          </a:xfrm>
          <a:custGeom>
            <a:avLst/>
            <a:gdLst/>
            <a:ahLst/>
            <a:cxnLst/>
            <a:rect l="l" t="t" r="r" b="b"/>
            <a:pathLst>
              <a:path w="9144000" h="297179">
                <a:moveTo>
                  <a:pt x="9143631" y="0"/>
                </a:moveTo>
                <a:lnTo>
                  <a:pt x="0" y="0"/>
                </a:lnTo>
                <a:lnTo>
                  <a:pt x="0" y="296989"/>
                </a:lnTo>
                <a:lnTo>
                  <a:pt x="4572000" y="296989"/>
                </a:lnTo>
                <a:lnTo>
                  <a:pt x="9143631" y="296989"/>
                </a:lnTo>
                <a:lnTo>
                  <a:pt x="9143631" y="0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84" y="169826"/>
            <a:ext cx="3364229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Economic</a:t>
            </a:r>
            <a:r>
              <a:rPr dirty="0" sz="2400" spc="325"/>
              <a:t> </a:t>
            </a:r>
            <a:r>
              <a:rPr dirty="0" sz="2400" spc="70"/>
              <a:t>Summary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548640" y="594362"/>
            <a:ext cx="8046720" cy="635"/>
          </a:xfrm>
          <a:custGeom>
            <a:avLst/>
            <a:gdLst/>
            <a:ahLst/>
            <a:cxnLst/>
            <a:rect l="l" t="t" r="r" b="b"/>
            <a:pathLst>
              <a:path w="8046720" h="634">
                <a:moveTo>
                  <a:pt x="0" y="0"/>
                </a:moveTo>
                <a:lnTo>
                  <a:pt x="8046719" y="355"/>
                </a:lnTo>
              </a:path>
            </a:pathLst>
          </a:custGeom>
          <a:ln w="12599">
            <a:solidFill>
              <a:srgbClr val="C4B0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35584" y="642152"/>
            <a:ext cx="29603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@</a:t>
            </a:r>
            <a:r>
              <a:rPr dirty="0" sz="1000" spc="-30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$65/bbl</a:t>
            </a:r>
            <a:r>
              <a:rPr dirty="0" sz="1000" spc="-10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WTI</a:t>
            </a:r>
            <a:r>
              <a:rPr dirty="0" sz="1000" spc="-10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dirty="0" sz="1000" spc="-10" i="1">
                <a:solidFill>
                  <a:srgbClr val="888888"/>
                </a:solidFill>
                <a:latin typeface="Calibri"/>
                <a:cs typeface="Calibri"/>
              </a:rPr>
              <a:t> $3.25/mmbtu</a:t>
            </a:r>
            <a:r>
              <a:rPr dirty="0" sz="1000" spc="-15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HH</a:t>
            </a:r>
            <a:r>
              <a:rPr dirty="0" sz="1000" spc="-10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NYMEX</a:t>
            </a:r>
            <a:r>
              <a:rPr dirty="0" sz="1000" spc="-10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888888"/>
                </a:solidFill>
                <a:latin typeface="Calibri"/>
                <a:cs typeface="Calibri"/>
              </a:rPr>
              <a:t>Pricing</a:t>
            </a:r>
            <a:r>
              <a:rPr dirty="0" sz="1000" spc="-10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000" spc="-20" i="1">
                <a:solidFill>
                  <a:srgbClr val="888888"/>
                </a:solidFill>
                <a:latin typeface="Calibri"/>
                <a:cs typeface="Calibri"/>
              </a:rPr>
              <a:t>Flat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-355" y="4845966"/>
            <a:ext cx="9144000" cy="297180"/>
          </a:xfrm>
          <a:custGeom>
            <a:avLst/>
            <a:gdLst/>
            <a:ahLst/>
            <a:cxnLst/>
            <a:rect l="l" t="t" r="r" b="b"/>
            <a:pathLst>
              <a:path w="9144000" h="297179">
                <a:moveTo>
                  <a:pt x="9143631" y="0"/>
                </a:moveTo>
                <a:lnTo>
                  <a:pt x="0" y="0"/>
                </a:lnTo>
                <a:lnTo>
                  <a:pt x="0" y="296989"/>
                </a:lnTo>
                <a:lnTo>
                  <a:pt x="4572000" y="296989"/>
                </a:lnTo>
                <a:lnTo>
                  <a:pt x="9143631" y="296989"/>
                </a:lnTo>
                <a:lnTo>
                  <a:pt x="9143631" y="0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118" y="942732"/>
            <a:ext cx="4245475" cy="365182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2238" y="942732"/>
            <a:ext cx="4172278" cy="3673351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F7F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464" y="307342"/>
            <a:ext cx="644779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180"/>
              <a:t>Ideal</a:t>
            </a:r>
            <a:r>
              <a:rPr dirty="0" sz="3400" spc="35"/>
              <a:t> </a:t>
            </a:r>
            <a:r>
              <a:rPr dirty="0" sz="3400" spc="145"/>
              <a:t>Candidate</a:t>
            </a:r>
            <a:r>
              <a:rPr dirty="0" sz="3400" spc="35"/>
              <a:t> </a:t>
            </a:r>
            <a:r>
              <a:rPr dirty="0" sz="3400" spc="110"/>
              <a:t>Attributes</a:t>
            </a:r>
            <a:endParaRPr sz="3400"/>
          </a:p>
        </p:txBody>
      </p:sp>
      <p:grpSp>
        <p:nvGrpSpPr>
          <p:cNvPr id="4" name="object 4" descr=""/>
          <p:cNvGrpSpPr/>
          <p:nvPr/>
        </p:nvGrpSpPr>
        <p:grpSpPr>
          <a:xfrm>
            <a:off x="691565" y="1171793"/>
            <a:ext cx="2503170" cy="1496695"/>
            <a:chOff x="691565" y="1171793"/>
            <a:chExt cx="2503170" cy="149669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565" y="1171793"/>
              <a:ext cx="2502725" cy="149652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31519" y="1188722"/>
              <a:ext cx="2423160" cy="1417320"/>
            </a:xfrm>
            <a:custGeom>
              <a:avLst/>
              <a:gdLst/>
              <a:ahLst/>
              <a:cxnLst/>
              <a:rect l="l" t="t" r="r" b="b"/>
              <a:pathLst>
                <a:path w="2423160" h="1417320">
                  <a:moveTo>
                    <a:pt x="2422804" y="0"/>
                  </a:moveTo>
                  <a:lnTo>
                    <a:pt x="0" y="0"/>
                  </a:lnTo>
                  <a:lnTo>
                    <a:pt x="0" y="1416964"/>
                  </a:lnTo>
                  <a:lnTo>
                    <a:pt x="1211402" y="1416964"/>
                  </a:lnTo>
                  <a:lnTo>
                    <a:pt x="2422804" y="1416964"/>
                  </a:lnTo>
                  <a:lnTo>
                    <a:pt x="2422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855980" y="1257023"/>
            <a:ext cx="154114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4A4A2E"/>
                </a:solidFill>
                <a:latin typeface="Calibri"/>
                <a:cs typeface="Calibri"/>
              </a:rPr>
              <a:t>PDNP</a:t>
            </a:r>
            <a:r>
              <a:rPr dirty="0" sz="1300" spc="-4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A4A2E"/>
                </a:solidFill>
                <a:latin typeface="Calibri"/>
                <a:cs typeface="Calibri"/>
              </a:rPr>
              <a:t>proved</a:t>
            </a:r>
            <a:r>
              <a:rPr dirty="0" sz="1300" spc="-35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4A4A2E"/>
                </a:solidFill>
                <a:latin typeface="Calibri"/>
                <a:cs typeface="Calibri"/>
              </a:rPr>
              <a:t>reserves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55980" y="1569356"/>
            <a:ext cx="169481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With</a:t>
            </a:r>
            <a:r>
              <a:rPr dirty="0" sz="12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offset</a:t>
            </a:r>
            <a:r>
              <a:rPr dirty="0" sz="12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production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and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engineering</a:t>
            </a:r>
            <a:r>
              <a:rPr dirty="0" sz="1200" spc="-4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370681" y="1171793"/>
            <a:ext cx="2503170" cy="1496695"/>
            <a:chOff x="3370681" y="1171793"/>
            <a:chExt cx="2503170" cy="149669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0681" y="1171793"/>
              <a:ext cx="2502725" cy="149652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410635" y="1188722"/>
              <a:ext cx="2423160" cy="1417320"/>
            </a:xfrm>
            <a:custGeom>
              <a:avLst/>
              <a:gdLst/>
              <a:ahLst/>
              <a:cxnLst/>
              <a:rect l="l" t="t" r="r" b="b"/>
              <a:pathLst>
                <a:path w="2423160" h="1417320">
                  <a:moveTo>
                    <a:pt x="2422804" y="0"/>
                  </a:moveTo>
                  <a:lnTo>
                    <a:pt x="0" y="0"/>
                  </a:lnTo>
                  <a:lnTo>
                    <a:pt x="0" y="1416964"/>
                  </a:lnTo>
                  <a:lnTo>
                    <a:pt x="1211402" y="1416964"/>
                  </a:lnTo>
                  <a:lnTo>
                    <a:pt x="2422804" y="1416964"/>
                  </a:lnTo>
                  <a:lnTo>
                    <a:pt x="2422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535095" y="1257023"/>
            <a:ext cx="168719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4A4A2E"/>
                </a:solidFill>
                <a:latin typeface="Calibri"/>
                <a:cs typeface="Calibri"/>
              </a:rPr>
              <a:t>$3–$30MM</a:t>
            </a:r>
            <a:r>
              <a:rPr dirty="0" sz="1300" spc="-45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4A4A2E"/>
                </a:solidFill>
                <a:latin typeface="Calibri"/>
                <a:cs typeface="Calibri"/>
              </a:rPr>
              <a:t>transactions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535095" y="1569356"/>
            <a:ext cx="17386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Sized</a:t>
            </a:r>
            <a:r>
              <a:rPr dirty="0" sz="12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for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efficient</a:t>
            </a:r>
            <a:r>
              <a:rPr dirty="0" sz="12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diligence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and</a:t>
            </a:r>
            <a:r>
              <a:rPr dirty="0" sz="1200" spc="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repeatable</a:t>
            </a:r>
            <a:r>
              <a:rPr dirty="0" sz="1200" spc="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deployment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049797" y="1171793"/>
            <a:ext cx="2503170" cy="1496695"/>
            <a:chOff x="6049797" y="1171793"/>
            <a:chExt cx="2503170" cy="1496695"/>
          </a:xfrm>
        </p:grpSpPr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9797" y="1171793"/>
              <a:ext cx="2502725" cy="149652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6089764" y="1188722"/>
              <a:ext cx="2423160" cy="1417320"/>
            </a:xfrm>
            <a:custGeom>
              <a:avLst/>
              <a:gdLst/>
              <a:ahLst/>
              <a:cxnLst/>
              <a:rect l="l" t="t" r="r" b="b"/>
              <a:pathLst>
                <a:path w="2423159" h="1417320">
                  <a:moveTo>
                    <a:pt x="2422791" y="0"/>
                  </a:moveTo>
                  <a:lnTo>
                    <a:pt x="0" y="0"/>
                  </a:lnTo>
                  <a:lnTo>
                    <a:pt x="0" y="1416964"/>
                  </a:lnTo>
                  <a:lnTo>
                    <a:pt x="1211389" y="1416964"/>
                  </a:lnTo>
                  <a:lnTo>
                    <a:pt x="2422791" y="1416964"/>
                  </a:lnTo>
                  <a:lnTo>
                    <a:pt x="2422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214224" y="1257023"/>
            <a:ext cx="151003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4A4A2E"/>
                </a:solidFill>
                <a:latin typeface="Calibri"/>
                <a:cs typeface="Calibri"/>
              </a:rPr>
              <a:t>Mature</a:t>
            </a:r>
            <a:r>
              <a:rPr dirty="0" sz="1300" spc="-55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4A4A2E"/>
                </a:solidFill>
                <a:latin typeface="Calibri"/>
                <a:cs typeface="Calibri"/>
              </a:rPr>
              <a:t>infrastructure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14224" y="1569356"/>
            <a:ext cx="173291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Existing</a:t>
            </a:r>
            <a:r>
              <a:rPr dirty="0" sz="12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facilities,</a:t>
            </a:r>
            <a:r>
              <a:rPr dirty="0" sz="12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gathering, 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takeaway,</a:t>
            </a:r>
            <a:r>
              <a:rPr dirty="0" sz="1200" spc="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roads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91565" y="2863433"/>
            <a:ext cx="2503170" cy="1496695"/>
            <a:chOff x="691565" y="2863433"/>
            <a:chExt cx="2503170" cy="1496695"/>
          </a:xfrm>
        </p:grpSpPr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565" y="2863433"/>
              <a:ext cx="2502725" cy="1496529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731519" y="2880362"/>
              <a:ext cx="2423160" cy="1417320"/>
            </a:xfrm>
            <a:custGeom>
              <a:avLst/>
              <a:gdLst/>
              <a:ahLst/>
              <a:cxnLst/>
              <a:rect l="l" t="t" r="r" b="b"/>
              <a:pathLst>
                <a:path w="2423160" h="1417320">
                  <a:moveTo>
                    <a:pt x="2422804" y="0"/>
                  </a:moveTo>
                  <a:lnTo>
                    <a:pt x="0" y="0"/>
                  </a:lnTo>
                  <a:lnTo>
                    <a:pt x="0" y="1416964"/>
                  </a:lnTo>
                  <a:lnTo>
                    <a:pt x="1211402" y="1416964"/>
                  </a:lnTo>
                  <a:lnTo>
                    <a:pt x="2422804" y="1416964"/>
                  </a:lnTo>
                  <a:lnTo>
                    <a:pt x="2422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855980" y="2946148"/>
            <a:ext cx="187325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4A4A2E"/>
                </a:solidFill>
                <a:latin typeface="Calibri"/>
                <a:cs typeface="Calibri"/>
              </a:rPr>
              <a:t>200%+</a:t>
            </a:r>
            <a:r>
              <a:rPr dirty="0" sz="1300" spc="-4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A4A2E"/>
                </a:solidFill>
                <a:latin typeface="Calibri"/>
                <a:cs typeface="Calibri"/>
              </a:rPr>
              <a:t>project</a:t>
            </a:r>
            <a:r>
              <a:rPr dirty="0" sz="1300" spc="-4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A4A2E"/>
                </a:solidFill>
                <a:latin typeface="Calibri"/>
                <a:cs typeface="Calibri"/>
              </a:rPr>
              <a:t>level</a:t>
            </a:r>
            <a:r>
              <a:rPr dirty="0" sz="1300" spc="-4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4A4A2E"/>
                </a:solidFill>
                <a:latin typeface="Calibri"/>
                <a:cs typeface="Calibri"/>
              </a:rPr>
              <a:t>payout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55980" y="3258482"/>
            <a:ext cx="19157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Production</a:t>
            </a:r>
            <a:r>
              <a:rPr dirty="0" sz="12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economics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 support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target</a:t>
            </a:r>
            <a:r>
              <a:rPr dirty="0" sz="1200" spc="-6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returns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3370681" y="2863433"/>
            <a:ext cx="2503170" cy="1496695"/>
            <a:chOff x="3370681" y="2863433"/>
            <a:chExt cx="2503170" cy="1496695"/>
          </a:xfrm>
        </p:grpSpPr>
        <p:pic>
          <p:nvPicPr>
            <p:cNvPr id="25" name="object 2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0681" y="2863433"/>
              <a:ext cx="2502725" cy="1496529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3410635" y="2880362"/>
              <a:ext cx="2423160" cy="1417320"/>
            </a:xfrm>
            <a:custGeom>
              <a:avLst/>
              <a:gdLst/>
              <a:ahLst/>
              <a:cxnLst/>
              <a:rect l="l" t="t" r="r" b="b"/>
              <a:pathLst>
                <a:path w="2423160" h="1417320">
                  <a:moveTo>
                    <a:pt x="2422804" y="0"/>
                  </a:moveTo>
                  <a:lnTo>
                    <a:pt x="0" y="0"/>
                  </a:lnTo>
                  <a:lnTo>
                    <a:pt x="0" y="1416964"/>
                  </a:lnTo>
                  <a:lnTo>
                    <a:pt x="1211402" y="1416964"/>
                  </a:lnTo>
                  <a:lnTo>
                    <a:pt x="2422804" y="1416964"/>
                  </a:lnTo>
                  <a:lnTo>
                    <a:pt x="2422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3535095" y="2946148"/>
            <a:ext cx="1656714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4A4A2E"/>
                </a:solidFill>
                <a:latin typeface="Calibri"/>
                <a:cs typeface="Calibri"/>
              </a:rPr>
              <a:t>Clear</a:t>
            </a:r>
            <a:r>
              <a:rPr dirty="0" sz="1300" spc="-15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4A4A2E"/>
                </a:solidFill>
                <a:latin typeface="Calibri"/>
                <a:cs typeface="Calibri"/>
              </a:rPr>
              <a:t>development</a:t>
            </a:r>
            <a:r>
              <a:rPr dirty="0" sz="130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300" spc="-20" b="1">
                <a:solidFill>
                  <a:srgbClr val="4A4A2E"/>
                </a:solidFill>
                <a:latin typeface="Calibri"/>
                <a:cs typeface="Calibri"/>
              </a:rPr>
              <a:t>plan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535095" y="3258482"/>
            <a:ext cx="20732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Defined</a:t>
            </a:r>
            <a:r>
              <a:rPr dirty="0" sz="1200" spc="-4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scope,</a:t>
            </a:r>
            <a:r>
              <a:rPr dirty="0" sz="1200" spc="-4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schedule,</a:t>
            </a:r>
            <a:r>
              <a:rPr dirty="0" sz="1200" spc="-4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budget; 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near-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term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first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production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6049797" y="2863433"/>
            <a:ext cx="2503170" cy="1496695"/>
            <a:chOff x="6049797" y="2863433"/>
            <a:chExt cx="2503170" cy="1496695"/>
          </a:xfrm>
        </p:grpSpPr>
        <p:pic>
          <p:nvPicPr>
            <p:cNvPr id="30" name="object 3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9797" y="2863433"/>
              <a:ext cx="2502725" cy="1496529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6089764" y="2880362"/>
              <a:ext cx="2423160" cy="1417320"/>
            </a:xfrm>
            <a:custGeom>
              <a:avLst/>
              <a:gdLst/>
              <a:ahLst/>
              <a:cxnLst/>
              <a:rect l="l" t="t" r="r" b="b"/>
              <a:pathLst>
                <a:path w="2423159" h="1417320">
                  <a:moveTo>
                    <a:pt x="2422791" y="0"/>
                  </a:moveTo>
                  <a:lnTo>
                    <a:pt x="0" y="0"/>
                  </a:lnTo>
                  <a:lnTo>
                    <a:pt x="0" y="1416964"/>
                  </a:lnTo>
                  <a:lnTo>
                    <a:pt x="1211389" y="1416964"/>
                  </a:lnTo>
                  <a:lnTo>
                    <a:pt x="2422791" y="1416964"/>
                  </a:lnTo>
                  <a:lnTo>
                    <a:pt x="2422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6214224" y="2946148"/>
            <a:ext cx="117856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4A4A2E"/>
                </a:solidFill>
                <a:latin typeface="Calibri"/>
                <a:cs typeface="Calibri"/>
              </a:rPr>
              <a:t>Aligned</a:t>
            </a:r>
            <a:r>
              <a:rPr dirty="0" sz="1300" spc="-35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4A4A2E"/>
                </a:solidFill>
                <a:latin typeface="Calibri"/>
                <a:cs typeface="Calibri"/>
              </a:rPr>
              <a:t>operator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214224" y="3289213"/>
            <a:ext cx="18681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Co-invests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 and</a:t>
            </a:r>
            <a:r>
              <a:rPr dirty="0" sz="1200" spc="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retains reconveyance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option,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keeping incentives</a:t>
            </a:r>
            <a:r>
              <a:rPr dirty="0" sz="1200" spc="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aligned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691197" y="4417913"/>
            <a:ext cx="7760970" cy="582295"/>
            <a:chOff x="691197" y="4417913"/>
            <a:chExt cx="7760970" cy="582295"/>
          </a:xfrm>
        </p:grpSpPr>
        <p:pic>
          <p:nvPicPr>
            <p:cNvPr id="35" name="object 3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197" y="4417913"/>
              <a:ext cx="7760525" cy="582129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731164" y="4434842"/>
              <a:ext cx="7680959" cy="502920"/>
            </a:xfrm>
            <a:custGeom>
              <a:avLst/>
              <a:gdLst/>
              <a:ahLst/>
              <a:cxnLst/>
              <a:rect l="l" t="t" r="r" b="b"/>
              <a:pathLst>
                <a:path w="7680959" h="502920">
                  <a:moveTo>
                    <a:pt x="7680591" y="0"/>
                  </a:moveTo>
                  <a:lnTo>
                    <a:pt x="0" y="0"/>
                  </a:lnTo>
                  <a:lnTo>
                    <a:pt x="0" y="502564"/>
                  </a:lnTo>
                  <a:lnTo>
                    <a:pt x="3840479" y="502564"/>
                  </a:lnTo>
                  <a:lnTo>
                    <a:pt x="7680591" y="502564"/>
                  </a:lnTo>
                  <a:lnTo>
                    <a:pt x="7680591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1347025" y="4422142"/>
            <a:ext cx="645223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If</a:t>
            </a:r>
            <a:r>
              <a:rPr dirty="0" sz="1300" spc="-30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you</a:t>
            </a:r>
            <a:r>
              <a:rPr dirty="0" sz="1300" spc="-30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know</a:t>
            </a:r>
            <a:r>
              <a:rPr dirty="0" sz="1300" spc="-30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an</a:t>
            </a:r>
            <a:r>
              <a:rPr dirty="0" sz="1300" spc="-25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operator</a:t>
            </a:r>
            <a:r>
              <a:rPr dirty="0" sz="1300" spc="-30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with</a:t>
            </a:r>
            <a:r>
              <a:rPr dirty="0" sz="1300" spc="-30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proved</a:t>
            </a:r>
            <a:r>
              <a:rPr dirty="0" sz="1300" spc="-30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reserves</a:t>
            </a:r>
            <a:r>
              <a:rPr dirty="0" sz="1300" spc="-25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waiting</a:t>
            </a:r>
            <a:r>
              <a:rPr dirty="0" sz="1300" spc="-30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on</a:t>
            </a:r>
            <a:r>
              <a:rPr dirty="0" sz="1300" spc="-30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capital,</a:t>
            </a:r>
            <a:r>
              <a:rPr dirty="0" sz="1300" spc="-25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we'd</a:t>
            </a:r>
            <a:r>
              <a:rPr dirty="0" sz="1300" spc="-30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welcome</a:t>
            </a:r>
            <a:r>
              <a:rPr dirty="0" sz="1300" spc="-30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B8A44C"/>
                </a:solidFill>
                <a:latin typeface="Calibri"/>
                <a:cs typeface="Calibri"/>
              </a:rPr>
              <a:t>the</a:t>
            </a:r>
            <a:r>
              <a:rPr dirty="0" sz="1300" spc="-30" i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B8A44C"/>
                </a:solidFill>
                <a:latin typeface="Calibri"/>
                <a:cs typeface="Calibri"/>
              </a:rPr>
              <a:t>introduction.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FEFD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464" y="444502"/>
            <a:ext cx="448119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30"/>
              <a:t>Con&gt;dential</a:t>
            </a:r>
            <a:r>
              <a:rPr dirty="0" sz="2800" spc="40"/>
              <a:t> </a:t>
            </a:r>
            <a:r>
              <a:rPr dirty="0" sz="2800" spc="135"/>
              <a:t>Materials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718464" y="1155512"/>
            <a:ext cx="2922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A5A3F"/>
                </a:solidFill>
                <a:latin typeface="Calibri"/>
                <a:cs typeface="Calibri"/>
              </a:rPr>
              <a:t>Definitive </a:t>
            </a:r>
            <a:r>
              <a:rPr dirty="0" sz="1600" spc="-20">
                <a:solidFill>
                  <a:srgbClr val="5A5A3F"/>
                </a:solidFill>
                <a:latin typeface="Calibri"/>
                <a:cs typeface="Calibri"/>
              </a:rPr>
              <a:t>Documentation</a:t>
            </a:r>
            <a:r>
              <a:rPr dirty="0" sz="16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A5A3F"/>
                </a:solidFill>
                <a:latin typeface="Calibri"/>
                <a:cs typeface="Calibri"/>
              </a:rPr>
              <a:t>Required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8464" y="1541426"/>
            <a:ext cx="3622040" cy="1367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This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presentation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 does not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constitute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 an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offer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 to sell or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5A5A3F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solicitation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to purchase any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interest,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under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the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Securities Act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of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1933,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the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Securities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Exchange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Act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of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1934,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the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Investment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Advisers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Act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of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1940,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the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Texas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Securities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Act,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or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any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other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applicable</a:t>
            </a:r>
            <a:r>
              <a:rPr dirty="0" sz="11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law.</a:t>
            </a:r>
            <a:r>
              <a:rPr dirty="0" sz="11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The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transactions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described</a:t>
            </a:r>
            <a:r>
              <a:rPr dirty="0" sz="11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are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arm's-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length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purchases</a:t>
            </a:r>
            <a:r>
              <a:rPr dirty="0" sz="1100" spc="-4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and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sales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of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overriding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royalty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interests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—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real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property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interests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—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and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are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not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securities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offerings, investment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contracts,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or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lending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arrangements.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18464" y="3050186"/>
            <a:ext cx="3485515" cy="864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7314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Projections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and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forward-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looking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statements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are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illustrative,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based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on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assumptions,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and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inherently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unpredictable.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Transactions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are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consummated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only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pursuant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to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definitive documentation</a:t>
            </a:r>
            <a:r>
              <a:rPr dirty="0" sz="1100" spc="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(the</a:t>
            </a:r>
            <a:r>
              <a:rPr dirty="0" sz="1100" spc="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“Documentation”),</a:t>
            </a:r>
            <a:r>
              <a:rPr dirty="0" sz="1100" spc="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which</a:t>
            </a:r>
            <a:r>
              <a:rPr dirty="0" sz="1100" spc="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controls</a:t>
            </a:r>
            <a:r>
              <a:rPr dirty="0" sz="1100" spc="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in</a:t>
            </a:r>
            <a:r>
              <a:rPr dirty="0" sz="1100" spc="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the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event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of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any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conflict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with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this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presentation.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41824" y="1541426"/>
            <a:ext cx="2266315" cy="1200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Prospective</a:t>
            </a:r>
            <a:r>
              <a:rPr dirty="0" sz="11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sellers</a:t>
            </a:r>
            <a:r>
              <a:rPr dirty="0" sz="11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and</a:t>
            </a:r>
            <a:r>
              <a:rPr dirty="0" sz="11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counterparties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should</a:t>
            </a:r>
            <a:r>
              <a:rPr dirty="0" sz="1100" spc="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review</a:t>
            </a:r>
            <a:r>
              <a:rPr dirty="0" sz="1100" spc="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all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documentation</a:t>
            </a:r>
            <a:r>
              <a:rPr dirty="0" sz="1100" spc="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with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financial,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legal,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and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tax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advisors</a:t>
            </a:r>
            <a:r>
              <a:rPr dirty="0" sz="11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before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entering</a:t>
            </a:r>
            <a:r>
              <a:rPr dirty="0" sz="11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into</a:t>
            </a:r>
            <a:r>
              <a:rPr dirty="0" sz="1100" spc="-4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any</a:t>
            </a:r>
            <a:r>
              <a:rPr dirty="0" sz="11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transaction.</a:t>
            </a:r>
            <a:r>
              <a:rPr dirty="0" sz="11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Enstream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provides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no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advice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and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makes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no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representations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regarding</a:t>
            </a:r>
            <a:r>
              <a:rPr dirty="0" sz="11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tax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or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accounting</a:t>
            </a:r>
            <a:r>
              <a:rPr dirty="0" sz="1100" spc="-4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treatment.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41824" y="2883511"/>
            <a:ext cx="2272030" cy="864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This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document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is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strictly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confidential,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prepared</a:t>
            </a:r>
            <a:r>
              <a:rPr dirty="0" sz="11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solely</a:t>
            </a:r>
            <a:r>
              <a:rPr dirty="0" sz="11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for</a:t>
            </a:r>
            <a:r>
              <a:rPr dirty="0" sz="11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the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recipient's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use,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and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may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not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be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reproduced</a:t>
            </a:r>
            <a:r>
              <a:rPr dirty="0" sz="11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5A5A3F"/>
                </a:solidFill>
                <a:latin typeface="Calibri"/>
                <a:cs typeface="Calibri"/>
              </a:rPr>
              <a:t>or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distributed,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in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whole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or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in</a:t>
            </a:r>
            <a:r>
              <a:rPr dirty="0" sz="11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part,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without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Enstream's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A5A3F"/>
                </a:solidFill>
                <a:latin typeface="Calibri"/>
                <a:cs typeface="Calibri"/>
              </a:rPr>
              <a:t>prior</a:t>
            </a:r>
            <a:r>
              <a:rPr dirty="0" sz="1100" spc="-10">
                <a:solidFill>
                  <a:srgbClr val="5A5A3F"/>
                </a:solidFill>
                <a:latin typeface="Calibri"/>
                <a:cs typeface="Calibri"/>
              </a:rPr>
              <a:t> written consent.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1554114"/>
            <a:ext cx="1371244" cy="228564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18464" y="4650386"/>
            <a:ext cx="370522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8B8B5E"/>
                </a:solidFill>
                <a:latin typeface="Calibri"/>
                <a:cs typeface="Calibri"/>
              </a:rPr>
              <a:t>Confidential</a:t>
            </a:r>
            <a:r>
              <a:rPr dirty="0" sz="900" spc="-5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8B8B5E"/>
                </a:solidFill>
                <a:latin typeface="Calibri"/>
                <a:cs typeface="Calibri"/>
              </a:rPr>
              <a:t>and</a:t>
            </a:r>
            <a:r>
              <a:rPr dirty="0" sz="900" spc="-5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8B8B5E"/>
                </a:solidFill>
                <a:latin typeface="Calibri"/>
                <a:cs typeface="Calibri"/>
              </a:rPr>
              <a:t>Proprietary</a:t>
            </a:r>
            <a:r>
              <a:rPr dirty="0" sz="900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8B8B5E"/>
                </a:solidFill>
                <a:latin typeface="Calibri"/>
                <a:cs typeface="Calibri"/>
              </a:rPr>
              <a:t>Information</a:t>
            </a:r>
            <a:r>
              <a:rPr dirty="0" sz="900" spc="-5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8B8B5E"/>
                </a:solidFill>
                <a:latin typeface="Calibri"/>
                <a:cs typeface="Calibri"/>
              </a:rPr>
              <a:t>of</a:t>
            </a:r>
            <a:r>
              <a:rPr dirty="0" sz="900" spc="-5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8B8B5E"/>
                </a:solidFill>
                <a:latin typeface="Calibri"/>
                <a:cs typeface="Calibri"/>
              </a:rPr>
              <a:t>Enstream Capital Management,</a:t>
            </a:r>
            <a:r>
              <a:rPr dirty="0" sz="900" spc="-5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8B8B5E"/>
                </a:solidFill>
                <a:latin typeface="Calibri"/>
                <a:cs typeface="Calibri"/>
              </a:rPr>
              <a:t>LLC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7025" y="1555815"/>
            <a:ext cx="37903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125" b="1">
                <a:solidFill>
                  <a:srgbClr val="FFFFFF"/>
                </a:solidFill>
                <a:latin typeface="Bookman Old Style"/>
                <a:cs typeface="Bookman Old Style"/>
              </a:rPr>
              <a:t>Questions?</a:t>
            </a:r>
            <a:endParaRPr sz="4800">
              <a:latin typeface="Bookman Old Style"/>
              <a:cs typeface="Bookman Old Styl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643198" y="2713662"/>
            <a:ext cx="1858010" cy="104775"/>
            <a:chOff x="3643198" y="2713662"/>
            <a:chExt cx="1858010" cy="1047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3198" y="2713662"/>
              <a:ext cx="1857603" cy="10477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683165" y="2730604"/>
              <a:ext cx="1778000" cy="25400"/>
            </a:xfrm>
            <a:custGeom>
              <a:avLst/>
              <a:gdLst/>
              <a:ahLst/>
              <a:cxnLst/>
              <a:rect l="l" t="t" r="r" b="b"/>
              <a:pathLst>
                <a:path w="1778000" h="25400">
                  <a:moveTo>
                    <a:pt x="1777669" y="0"/>
                  </a:moveTo>
                  <a:lnTo>
                    <a:pt x="0" y="0"/>
                  </a:lnTo>
                  <a:lnTo>
                    <a:pt x="0" y="25196"/>
                  </a:lnTo>
                  <a:lnTo>
                    <a:pt x="888834" y="25196"/>
                  </a:lnTo>
                  <a:lnTo>
                    <a:pt x="1777669" y="25196"/>
                  </a:lnTo>
                  <a:lnTo>
                    <a:pt x="1777669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854974" y="3016341"/>
            <a:ext cx="40722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Dan</a:t>
            </a:r>
            <a:r>
              <a:rPr dirty="0" sz="1400" spc="-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Mooney</a:t>
            </a:r>
            <a:r>
              <a:rPr dirty="0" sz="1400" spc="31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|</a:t>
            </a:r>
            <a:r>
              <a:rPr dirty="0" sz="1400" spc="31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214.468.0900</a:t>
            </a:r>
            <a:r>
              <a:rPr dirty="0" sz="1400" spc="31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|</a:t>
            </a:r>
            <a:r>
              <a:rPr dirty="0" sz="1400" spc="31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B8A44C"/>
                </a:solidFill>
                <a:latin typeface="Calibri"/>
                <a:cs typeface="Calibri"/>
                <a:hlinkClick r:id="rId3"/>
              </a:rPr>
              <a:t>dmooney@ecmtx.com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4847033"/>
            <a:ext cx="9144000" cy="296545"/>
            <a:chOff x="0" y="4847033"/>
            <a:chExt cx="9144000" cy="29654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075620"/>
              <a:ext cx="9143644" cy="677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847033"/>
              <a:ext cx="9143644" cy="29629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0" y="4863962"/>
              <a:ext cx="9143365" cy="279400"/>
            </a:xfrm>
            <a:custGeom>
              <a:avLst/>
              <a:gdLst/>
              <a:ahLst/>
              <a:cxnLst/>
              <a:rect l="l" t="t" r="r" b="b"/>
              <a:pathLst>
                <a:path w="9143365" h="279400">
                  <a:moveTo>
                    <a:pt x="0" y="279361"/>
                  </a:moveTo>
                  <a:lnTo>
                    <a:pt x="0" y="0"/>
                  </a:lnTo>
                  <a:lnTo>
                    <a:pt x="9143276" y="0"/>
                  </a:lnTo>
                  <a:lnTo>
                    <a:pt x="9143276" y="279361"/>
                  </a:lnTo>
                  <a:lnTo>
                    <a:pt x="0" y="279361"/>
                  </a:lnTo>
                  <a:close/>
                </a:path>
              </a:pathLst>
            </a:custGeom>
            <a:solidFill>
              <a:srgbClr val="3D3D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137293" y="4932619"/>
            <a:ext cx="286956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solidFill>
                  <a:srgbClr val="8B8B6A"/>
                </a:solidFill>
                <a:latin typeface="Calibri"/>
                <a:cs typeface="Calibri"/>
              </a:rPr>
              <a:t>Confidential</a:t>
            </a:r>
            <a:r>
              <a:rPr dirty="0" sz="700" spc="20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8B8B6A"/>
                </a:solidFill>
                <a:latin typeface="Calibri"/>
                <a:cs typeface="Calibri"/>
              </a:rPr>
              <a:t>and</a:t>
            </a:r>
            <a:r>
              <a:rPr dirty="0" sz="700" spc="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8B8B6A"/>
                </a:solidFill>
                <a:latin typeface="Calibri"/>
                <a:cs typeface="Calibri"/>
              </a:rPr>
              <a:t>Proprietary</a:t>
            </a:r>
            <a:r>
              <a:rPr dirty="0" sz="700" spc="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8B8B6A"/>
                </a:solidFill>
                <a:latin typeface="Calibri"/>
                <a:cs typeface="Calibri"/>
              </a:rPr>
              <a:t>Information</a:t>
            </a:r>
            <a:r>
              <a:rPr dirty="0" sz="700" spc="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8B8B6A"/>
                </a:solidFill>
                <a:latin typeface="Calibri"/>
                <a:cs typeface="Calibri"/>
              </a:rPr>
              <a:t>of</a:t>
            </a:r>
            <a:r>
              <a:rPr dirty="0" sz="700" spc="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8B8B6A"/>
                </a:solidFill>
                <a:latin typeface="Calibri"/>
                <a:cs typeface="Calibri"/>
              </a:rPr>
              <a:t>Enstream</a:t>
            </a:r>
            <a:r>
              <a:rPr dirty="0" sz="700" spc="1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8B8B6A"/>
                </a:solidFill>
                <a:latin typeface="Calibri"/>
                <a:cs typeface="Calibri"/>
              </a:rPr>
              <a:t>Capital</a:t>
            </a:r>
            <a:r>
              <a:rPr dirty="0" sz="700" spc="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8B8B6A"/>
                </a:solidFill>
                <a:latin typeface="Calibri"/>
                <a:cs typeface="Calibri"/>
              </a:rPr>
              <a:t>Management,</a:t>
            </a:r>
            <a:r>
              <a:rPr dirty="0" sz="700" spc="25">
                <a:solidFill>
                  <a:srgbClr val="8B8B6A"/>
                </a:solidFill>
                <a:latin typeface="Calibri"/>
                <a:cs typeface="Calibri"/>
              </a:rPr>
              <a:t> </a:t>
            </a:r>
            <a:r>
              <a:rPr dirty="0" sz="700" spc="-25">
                <a:solidFill>
                  <a:srgbClr val="8B8B6A"/>
                </a:solidFill>
                <a:latin typeface="Calibri"/>
                <a:cs typeface="Calibri"/>
              </a:rPr>
              <a:t>LLC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722703" y="4927932"/>
            <a:ext cx="11493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5">
                <a:solidFill>
                  <a:srgbClr val="8B8B6A"/>
                </a:solidFill>
                <a:latin typeface="Calibri"/>
                <a:cs typeface="Calibri"/>
              </a:rPr>
              <a:t>16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355" y="0"/>
            <a:ext cx="9144000" cy="5143500"/>
            <a:chOff x="-355" y="0"/>
            <a:chExt cx="914400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"/>
              <a:ext cx="9143644" cy="11663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-355" y="0"/>
              <a:ext cx="9144000" cy="54610"/>
            </a:xfrm>
            <a:custGeom>
              <a:avLst/>
              <a:gdLst/>
              <a:ahLst/>
              <a:cxnLst/>
              <a:rect l="l" t="t" r="r" b="b"/>
              <a:pathLst>
                <a:path w="9144000" h="54610">
                  <a:moveTo>
                    <a:pt x="9143631" y="0"/>
                  </a:moveTo>
                  <a:lnTo>
                    <a:pt x="0" y="0"/>
                  </a:lnTo>
                  <a:lnTo>
                    <a:pt x="0" y="54355"/>
                  </a:lnTo>
                  <a:lnTo>
                    <a:pt x="4572000" y="54355"/>
                  </a:lnTo>
                  <a:lnTo>
                    <a:pt x="9143631" y="5435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4919" y="2"/>
              <a:ext cx="4068724" cy="514295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97" y="2406220"/>
              <a:ext cx="3920045" cy="9758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31164" y="2423162"/>
              <a:ext cx="3840479" cy="18415"/>
            </a:xfrm>
            <a:custGeom>
              <a:avLst/>
              <a:gdLst/>
              <a:ahLst/>
              <a:cxnLst/>
              <a:rect l="l" t="t" r="r" b="b"/>
              <a:pathLst>
                <a:path w="3840479" h="18414">
                  <a:moveTo>
                    <a:pt x="3840111" y="0"/>
                  </a:moveTo>
                  <a:lnTo>
                    <a:pt x="0" y="0"/>
                  </a:lnTo>
                  <a:lnTo>
                    <a:pt x="0" y="17995"/>
                  </a:lnTo>
                  <a:lnTo>
                    <a:pt x="1920239" y="17995"/>
                  </a:lnTo>
                  <a:lnTo>
                    <a:pt x="3840111" y="17995"/>
                  </a:lnTo>
                  <a:lnTo>
                    <a:pt x="3840111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8464" y="271637"/>
            <a:ext cx="3512185" cy="1163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dirty="0" sz="3200" spc="160">
                <a:solidFill>
                  <a:srgbClr val="FFFFFF"/>
                </a:solidFill>
              </a:rPr>
              <a:t>Send</a:t>
            </a:r>
            <a:r>
              <a:rPr dirty="0" sz="3200" spc="25">
                <a:solidFill>
                  <a:srgbClr val="FFFFFF"/>
                </a:solidFill>
              </a:rPr>
              <a:t> </a:t>
            </a:r>
            <a:r>
              <a:rPr dirty="0" sz="3200" spc="254">
                <a:solidFill>
                  <a:srgbClr val="FFFFFF"/>
                </a:solidFill>
              </a:rPr>
              <a:t>Us</a:t>
            </a:r>
            <a:r>
              <a:rPr dirty="0" sz="3200" spc="30">
                <a:solidFill>
                  <a:srgbClr val="FFFFFF"/>
                </a:solidFill>
              </a:rPr>
              <a:t> </a:t>
            </a:r>
            <a:r>
              <a:rPr dirty="0" sz="3200" spc="55">
                <a:solidFill>
                  <a:srgbClr val="FFFFFF"/>
                </a:solidFill>
              </a:rPr>
              <a:t>Your </a:t>
            </a:r>
            <a:r>
              <a:rPr dirty="0" sz="3200" spc="135">
                <a:solidFill>
                  <a:srgbClr val="FFFFFF"/>
                </a:solidFill>
              </a:rPr>
              <a:t>Reserve</a:t>
            </a:r>
            <a:r>
              <a:rPr dirty="0" sz="3200" spc="20">
                <a:solidFill>
                  <a:srgbClr val="FFFFFF"/>
                </a:solidFill>
              </a:rPr>
              <a:t> </a:t>
            </a:r>
            <a:r>
              <a:rPr dirty="0" sz="3200" spc="125">
                <a:solidFill>
                  <a:srgbClr val="FFFFFF"/>
                </a:solidFill>
              </a:rPr>
              <a:t>Report</a:t>
            </a:r>
            <a:endParaRPr sz="3200"/>
          </a:p>
        </p:txBody>
      </p:sp>
      <p:sp>
        <p:nvSpPr>
          <p:cNvPr id="10" name="object 10" descr=""/>
          <p:cNvSpPr txBox="1"/>
          <p:nvPr/>
        </p:nvSpPr>
        <p:spPr>
          <a:xfrm>
            <a:off x="718464" y="1506077"/>
            <a:ext cx="3642360" cy="198310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We'll</a:t>
            </a:r>
            <a:r>
              <a:rPr dirty="0" sz="1400" spc="-2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tell</a:t>
            </a:r>
            <a:r>
              <a:rPr dirty="0" sz="1400" spc="-2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you</a:t>
            </a:r>
            <a:r>
              <a:rPr dirty="0" sz="1400" spc="-2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in</a:t>
            </a:r>
            <a:r>
              <a:rPr dirty="0" sz="1400" spc="-2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two</a:t>
            </a:r>
            <a:r>
              <a:rPr dirty="0" sz="1400" spc="-1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weeks</a:t>
            </a:r>
            <a:r>
              <a:rPr dirty="0" sz="1400" spc="-2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if</a:t>
            </a:r>
            <a:r>
              <a:rPr dirty="0" sz="1400" spc="-2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we</a:t>
            </a:r>
            <a:r>
              <a:rPr dirty="0" sz="1400" spc="-2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can</a:t>
            </a:r>
            <a:r>
              <a:rPr dirty="0" sz="1400" spc="-1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B8A44C"/>
                </a:solidFill>
                <a:latin typeface="Calibri"/>
                <a:cs typeface="Calibri"/>
              </a:rPr>
              <a:t>close.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16599"/>
              </a:lnSpc>
            </a:pP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Start</a:t>
            </a:r>
            <a:r>
              <a:rPr dirty="0" sz="1400" spc="-3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with</a:t>
            </a:r>
            <a:r>
              <a:rPr dirty="0" sz="1400" spc="-2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reserve</a:t>
            </a:r>
            <a:r>
              <a:rPr dirty="0" sz="1400" spc="-3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report</a:t>
            </a:r>
            <a:r>
              <a:rPr dirty="0" sz="1400" spc="-2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and</a:t>
            </a:r>
            <a:r>
              <a:rPr dirty="0" sz="1400" spc="-2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development</a:t>
            </a:r>
            <a:r>
              <a:rPr dirty="0" sz="1400" spc="-2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B8A44C"/>
                </a:solidFill>
                <a:latin typeface="Calibri"/>
                <a:cs typeface="Calibri"/>
              </a:rPr>
              <a:t>plan. </a:t>
            </a:r>
            <a:r>
              <a:rPr dirty="0" sz="1400" spc="-20">
                <a:solidFill>
                  <a:srgbClr val="B8A44C"/>
                </a:solidFill>
                <a:latin typeface="Calibri"/>
                <a:cs typeface="Calibri"/>
              </a:rPr>
              <a:t>You</a:t>
            </a:r>
            <a:r>
              <a:rPr dirty="0" sz="1400" spc="-4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keep</a:t>
            </a:r>
            <a:r>
              <a:rPr dirty="0" sz="1400" spc="-3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the</a:t>
            </a:r>
            <a:r>
              <a:rPr dirty="0" sz="1400" spc="-4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wells.</a:t>
            </a:r>
            <a:r>
              <a:rPr dirty="0" sz="1400" spc="-3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B8A44C"/>
                </a:solidFill>
                <a:latin typeface="Calibri"/>
                <a:cs typeface="Calibri"/>
              </a:rPr>
              <a:t>You</a:t>
            </a:r>
            <a:r>
              <a:rPr dirty="0" sz="1400" spc="-4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keep</a:t>
            </a:r>
            <a:r>
              <a:rPr dirty="0" sz="1400" spc="-3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B8A44C"/>
                </a:solidFill>
                <a:latin typeface="Calibri"/>
                <a:cs typeface="Calibri"/>
              </a:rPr>
              <a:t>the</a:t>
            </a:r>
            <a:r>
              <a:rPr dirty="0" sz="1400" spc="-3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B8A44C"/>
                </a:solidFill>
                <a:latin typeface="Calibri"/>
                <a:cs typeface="Calibri"/>
              </a:rPr>
              <a:t>company.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800" spc="114" b="1">
                <a:solidFill>
                  <a:srgbClr val="FFFFFF"/>
                </a:solidFill>
                <a:latin typeface="Bookman Old Style"/>
                <a:cs typeface="Bookman Old Style"/>
              </a:rPr>
              <a:t>Dan</a:t>
            </a:r>
            <a:r>
              <a:rPr dirty="0" sz="1800" spc="1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1800" spc="75" b="1">
                <a:solidFill>
                  <a:srgbClr val="FFFFFF"/>
                </a:solidFill>
                <a:latin typeface="Bookman Old Style"/>
                <a:cs typeface="Bookman Old Style"/>
              </a:rPr>
              <a:t>Mooney</a:t>
            </a:r>
            <a:endParaRPr sz="18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214.468.0900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dmooney@ecmtx.com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900">
                <a:solidFill>
                  <a:srgbClr val="B8A44C"/>
                </a:solidFill>
                <a:latin typeface="Calibri"/>
                <a:cs typeface="Calibri"/>
              </a:rPr>
              <a:t>100</a:t>
            </a:r>
            <a:r>
              <a:rPr dirty="0" sz="900" spc="-1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B8A44C"/>
                </a:solidFill>
                <a:latin typeface="Calibri"/>
                <a:cs typeface="Calibri"/>
              </a:rPr>
              <a:t>Crescent </a:t>
            </a:r>
            <a:r>
              <a:rPr dirty="0" sz="900">
                <a:solidFill>
                  <a:srgbClr val="B8A44C"/>
                </a:solidFill>
                <a:latin typeface="Calibri"/>
                <a:cs typeface="Calibri"/>
              </a:rPr>
              <a:t>Court</a:t>
            </a:r>
            <a:r>
              <a:rPr dirty="0" sz="900" spc="-1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B8A44C"/>
                </a:solidFill>
                <a:latin typeface="Calibri"/>
                <a:cs typeface="Calibri"/>
              </a:rPr>
              <a:t>Suite</a:t>
            </a:r>
            <a:r>
              <a:rPr dirty="0" sz="900" spc="-1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B8A44C"/>
                </a:solidFill>
                <a:latin typeface="Calibri"/>
                <a:cs typeface="Calibri"/>
              </a:rPr>
              <a:t>700,</a:t>
            </a:r>
            <a:r>
              <a:rPr dirty="0" sz="900" spc="-1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B8A44C"/>
                </a:solidFill>
                <a:latin typeface="Calibri"/>
                <a:cs typeface="Calibri"/>
              </a:rPr>
              <a:t>Dallas</a:t>
            </a:r>
            <a:r>
              <a:rPr dirty="0" sz="900" spc="-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B8A44C"/>
                </a:solidFill>
                <a:latin typeface="Calibri"/>
                <a:cs typeface="Calibri"/>
              </a:rPr>
              <a:t>TX</a:t>
            </a:r>
            <a:r>
              <a:rPr dirty="0" sz="900" spc="-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B8A44C"/>
                </a:solidFill>
                <a:latin typeface="Calibri"/>
                <a:cs typeface="Calibri"/>
              </a:rPr>
              <a:t>75201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31519" y="2605674"/>
            <a:ext cx="3840479" cy="1778000"/>
            <a:chOff x="731519" y="2605674"/>
            <a:chExt cx="3840479" cy="177800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6080" y="2605674"/>
              <a:ext cx="1645564" cy="68544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519" y="3743632"/>
              <a:ext cx="639724" cy="639724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718819" y="4407740"/>
            <a:ext cx="66548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dirty="0" sz="9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Calibri"/>
                <a:cs typeface="Calibri"/>
              </a:rPr>
              <a:t>Card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20239" y="3743632"/>
            <a:ext cx="639724" cy="63972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033181" y="4407740"/>
            <a:ext cx="41402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LinkedIn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08960" y="3743632"/>
            <a:ext cx="639724" cy="639724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3226574" y="4407740"/>
            <a:ext cx="40513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-355" y="5071302"/>
            <a:ext cx="9144000" cy="72390"/>
            <a:chOff x="-355" y="5071302"/>
            <a:chExt cx="9144000" cy="72390"/>
          </a:xfrm>
        </p:grpSpPr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5071302"/>
              <a:ext cx="9143644" cy="72021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-355" y="5088244"/>
              <a:ext cx="9144000" cy="54610"/>
            </a:xfrm>
            <a:custGeom>
              <a:avLst/>
              <a:gdLst/>
              <a:ahLst/>
              <a:cxnLst/>
              <a:rect l="l" t="t" r="r" b="b"/>
              <a:pathLst>
                <a:path w="9144000" h="54610">
                  <a:moveTo>
                    <a:pt x="9143631" y="0"/>
                  </a:moveTo>
                  <a:lnTo>
                    <a:pt x="0" y="0"/>
                  </a:lnTo>
                  <a:lnTo>
                    <a:pt x="0" y="54356"/>
                  </a:lnTo>
                  <a:lnTo>
                    <a:pt x="4572000" y="54356"/>
                  </a:lnTo>
                  <a:lnTo>
                    <a:pt x="9143631" y="54356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8722703" y="4927932"/>
            <a:ext cx="11493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5">
                <a:solidFill>
                  <a:srgbClr val="8B8B6A"/>
                </a:solidFill>
                <a:latin typeface="Calibri"/>
                <a:cs typeface="Calibri"/>
              </a:rPr>
              <a:t>17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464" y="352638"/>
            <a:ext cx="3898900" cy="11842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5"/>
              </a:spcBef>
            </a:pPr>
            <a:r>
              <a:rPr dirty="0" sz="3200" spc="150"/>
              <a:t>Proved</a:t>
            </a:r>
            <a:r>
              <a:rPr dirty="0" sz="3200" spc="40"/>
              <a:t> </a:t>
            </a:r>
            <a:r>
              <a:rPr dirty="0" sz="3200" spc="105"/>
              <a:t>Reserves. </a:t>
            </a:r>
            <a:r>
              <a:rPr dirty="0" sz="3200" spc="140"/>
              <a:t>Trapped</a:t>
            </a:r>
            <a:r>
              <a:rPr dirty="0" sz="3200" spc="40"/>
              <a:t> </a:t>
            </a:r>
            <a:r>
              <a:rPr dirty="0" sz="3200" spc="105"/>
              <a:t>Capital.</a:t>
            </a:r>
            <a:endParaRPr sz="3200"/>
          </a:p>
        </p:txBody>
      </p:sp>
      <p:grpSp>
        <p:nvGrpSpPr>
          <p:cNvPr id="3" name="object 3" descr=""/>
          <p:cNvGrpSpPr/>
          <p:nvPr/>
        </p:nvGrpSpPr>
        <p:grpSpPr>
          <a:xfrm>
            <a:off x="691197" y="1994385"/>
            <a:ext cx="4469130" cy="902335"/>
            <a:chOff x="691197" y="1994385"/>
            <a:chExt cx="4469130" cy="9023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197" y="1994385"/>
              <a:ext cx="4468685" cy="90218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31164" y="2011326"/>
              <a:ext cx="4389120" cy="822960"/>
            </a:xfrm>
            <a:custGeom>
              <a:avLst/>
              <a:gdLst/>
              <a:ahLst/>
              <a:cxnLst/>
              <a:rect l="l" t="t" r="r" b="b"/>
              <a:pathLst>
                <a:path w="4389120" h="822960">
                  <a:moveTo>
                    <a:pt x="4388751" y="0"/>
                  </a:moveTo>
                  <a:lnTo>
                    <a:pt x="0" y="0"/>
                  </a:lnTo>
                  <a:lnTo>
                    <a:pt x="0" y="822591"/>
                  </a:lnTo>
                  <a:lnTo>
                    <a:pt x="2194560" y="822591"/>
                  </a:lnTo>
                  <a:lnTo>
                    <a:pt x="4388751" y="822591"/>
                  </a:lnTo>
                  <a:lnTo>
                    <a:pt x="438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691197" y="2954504"/>
            <a:ext cx="4469130" cy="902335"/>
            <a:chOff x="691197" y="2954504"/>
            <a:chExt cx="4469130" cy="90233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197" y="2954504"/>
              <a:ext cx="4468685" cy="90218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31164" y="2971446"/>
              <a:ext cx="4389120" cy="822960"/>
            </a:xfrm>
            <a:custGeom>
              <a:avLst/>
              <a:gdLst/>
              <a:ahLst/>
              <a:cxnLst/>
              <a:rect l="l" t="t" r="r" b="b"/>
              <a:pathLst>
                <a:path w="4389120" h="822960">
                  <a:moveTo>
                    <a:pt x="4388751" y="0"/>
                  </a:moveTo>
                  <a:lnTo>
                    <a:pt x="0" y="0"/>
                  </a:lnTo>
                  <a:lnTo>
                    <a:pt x="0" y="822591"/>
                  </a:lnTo>
                  <a:lnTo>
                    <a:pt x="2194560" y="822591"/>
                  </a:lnTo>
                  <a:lnTo>
                    <a:pt x="4388751" y="822591"/>
                  </a:lnTo>
                  <a:lnTo>
                    <a:pt x="438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691197" y="3914625"/>
            <a:ext cx="4469130" cy="902335"/>
            <a:chOff x="691197" y="3914625"/>
            <a:chExt cx="4469130" cy="90233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197" y="3914625"/>
              <a:ext cx="4468685" cy="90218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31164" y="3931566"/>
              <a:ext cx="4389120" cy="822960"/>
            </a:xfrm>
            <a:custGeom>
              <a:avLst/>
              <a:gdLst/>
              <a:ahLst/>
              <a:cxnLst/>
              <a:rect l="l" t="t" r="r" b="b"/>
              <a:pathLst>
                <a:path w="4389120" h="822960">
                  <a:moveTo>
                    <a:pt x="4388751" y="0"/>
                  </a:moveTo>
                  <a:lnTo>
                    <a:pt x="0" y="0"/>
                  </a:lnTo>
                  <a:lnTo>
                    <a:pt x="0" y="822591"/>
                  </a:lnTo>
                  <a:lnTo>
                    <a:pt x="2194560" y="822591"/>
                  </a:lnTo>
                  <a:lnTo>
                    <a:pt x="4388751" y="822591"/>
                  </a:lnTo>
                  <a:lnTo>
                    <a:pt x="438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/>
              <a:t>Bank</a:t>
            </a:r>
            <a:r>
              <a:rPr dirty="0" spc="-55"/>
              <a:t> </a:t>
            </a:r>
            <a:r>
              <a:rPr dirty="0" spc="-20"/>
              <a:t>Debt</a:t>
            </a: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300" spc="-10" b="0">
                <a:solidFill>
                  <a:srgbClr val="5A5A3F"/>
                </a:solidFill>
                <a:latin typeface="Calibri"/>
                <a:cs typeface="Calibri"/>
              </a:rPr>
              <a:t>Requires</a:t>
            </a:r>
            <a:r>
              <a:rPr dirty="0" sz="1300" spc="-30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5A5A3F"/>
                </a:solidFill>
                <a:latin typeface="Calibri"/>
                <a:cs typeface="Calibri"/>
              </a:rPr>
              <a:t>cash</a:t>
            </a:r>
            <a:r>
              <a:rPr dirty="0" sz="1300" spc="-25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5A5A3F"/>
                </a:solidFill>
                <a:latin typeface="Calibri"/>
                <a:cs typeface="Calibri"/>
              </a:rPr>
              <a:t>flow</a:t>
            </a:r>
            <a:r>
              <a:rPr dirty="0" sz="1300" spc="-30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5A5A3F"/>
                </a:solidFill>
                <a:latin typeface="Calibri"/>
                <a:cs typeface="Calibri"/>
              </a:rPr>
              <a:t>the</a:t>
            </a:r>
            <a:r>
              <a:rPr dirty="0" sz="1300" spc="-25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5A5A3F"/>
                </a:solidFill>
                <a:latin typeface="Calibri"/>
                <a:cs typeface="Calibri"/>
              </a:rPr>
              <a:t>wells</a:t>
            </a:r>
            <a:r>
              <a:rPr dirty="0" sz="1300" spc="-30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5A5A3F"/>
                </a:solidFill>
                <a:latin typeface="Calibri"/>
                <a:cs typeface="Calibri"/>
              </a:rPr>
              <a:t>don't</a:t>
            </a:r>
            <a:r>
              <a:rPr dirty="0" sz="1300" spc="-25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5A5A3F"/>
                </a:solidFill>
                <a:latin typeface="Calibri"/>
                <a:cs typeface="Calibri"/>
              </a:rPr>
              <a:t>have</a:t>
            </a:r>
            <a:r>
              <a:rPr dirty="0" sz="1300" spc="-30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spc="-25" b="0">
                <a:solidFill>
                  <a:srgbClr val="5A5A3F"/>
                </a:solidFill>
                <a:latin typeface="Calibri"/>
                <a:cs typeface="Calibri"/>
              </a:rPr>
              <a:t>yet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pc="-10"/>
              <a:t>Equity</a:t>
            </a: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300" b="0">
                <a:solidFill>
                  <a:srgbClr val="5A5A3F"/>
                </a:solidFill>
                <a:latin typeface="Calibri"/>
                <a:cs typeface="Calibri"/>
              </a:rPr>
              <a:t>Dilutes</a:t>
            </a:r>
            <a:r>
              <a:rPr dirty="0" sz="1300" spc="-20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spc="-10" b="0">
                <a:solidFill>
                  <a:srgbClr val="5A5A3F"/>
                </a:solidFill>
                <a:latin typeface="Calibri"/>
                <a:cs typeface="Calibri"/>
              </a:rPr>
              <a:t>ownership</a:t>
            </a:r>
            <a:r>
              <a:rPr dirty="0" sz="1300" spc="-15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5A5A3F"/>
                </a:solidFill>
                <a:latin typeface="Calibri"/>
                <a:cs typeface="Calibri"/>
              </a:rPr>
              <a:t>and</a:t>
            </a:r>
            <a:r>
              <a:rPr dirty="0" sz="1300" spc="-15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spc="-10" b="0">
                <a:solidFill>
                  <a:srgbClr val="5A5A3F"/>
                </a:solidFill>
                <a:latin typeface="Calibri"/>
                <a:cs typeface="Calibri"/>
              </a:rPr>
              <a:t>control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pc="-10"/>
              <a:t>Mezzanine</a:t>
            </a: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300" b="0">
                <a:solidFill>
                  <a:srgbClr val="5A5A3F"/>
                </a:solidFill>
                <a:latin typeface="Calibri"/>
                <a:cs typeface="Calibri"/>
              </a:rPr>
              <a:t>Expensive,</a:t>
            </a:r>
            <a:r>
              <a:rPr dirty="0" sz="1300" spc="-30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spc="-10" b="0">
                <a:solidFill>
                  <a:srgbClr val="5A5A3F"/>
                </a:solidFill>
                <a:latin typeface="Calibri"/>
                <a:cs typeface="Calibri"/>
              </a:rPr>
              <a:t>restrictive,</a:t>
            </a:r>
            <a:r>
              <a:rPr dirty="0" sz="1300" spc="-25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5A5A3F"/>
                </a:solidFill>
                <a:latin typeface="Calibri"/>
                <a:cs typeface="Calibri"/>
              </a:rPr>
              <a:t>slow</a:t>
            </a:r>
            <a:r>
              <a:rPr dirty="0" sz="1300" spc="-30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5A5A3F"/>
                </a:solidFill>
                <a:latin typeface="Calibri"/>
                <a:cs typeface="Calibri"/>
              </a:rPr>
              <a:t>to</a:t>
            </a:r>
            <a:r>
              <a:rPr dirty="0" sz="1300" spc="-25" b="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300" spc="-10" b="0">
                <a:solidFill>
                  <a:srgbClr val="5A5A3F"/>
                </a:solidFill>
                <a:latin typeface="Calibri"/>
                <a:cs typeface="Calibri"/>
              </a:rPr>
              <a:t>close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446077" y="456834"/>
            <a:ext cx="3280410" cy="4314825"/>
            <a:chOff x="5446077" y="456834"/>
            <a:chExt cx="3280410" cy="4314825"/>
          </a:xfrm>
        </p:grpSpPr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456834"/>
              <a:ext cx="3200044" cy="425160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6077" y="2680185"/>
              <a:ext cx="3279965" cy="209090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486044" y="2697126"/>
              <a:ext cx="3200400" cy="2011680"/>
            </a:xfrm>
            <a:custGeom>
              <a:avLst/>
              <a:gdLst/>
              <a:ahLst/>
              <a:cxnLst/>
              <a:rect l="l" t="t" r="r" b="b"/>
              <a:pathLst>
                <a:path w="3200400" h="2011679">
                  <a:moveTo>
                    <a:pt x="3200031" y="0"/>
                  </a:moveTo>
                  <a:lnTo>
                    <a:pt x="0" y="0"/>
                  </a:lnTo>
                  <a:lnTo>
                    <a:pt x="0" y="2011311"/>
                  </a:lnTo>
                  <a:lnTo>
                    <a:pt x="1600200" y="2011311"/>
                  </a:lnTo>
                  <a:lnTo>
                    <a:pt x="3200031" y="2011311"/>
                  </a:lnTo>
                  <a:lnTo>
                    <a:pt x="3200031" y="0"/>
                  </a:lnTo>
                  <a:close/>
                </a:path>
              </a:pathLst>
            </a:custGeom>
            <a:solidFill>
              <a:srgbClr val="4A4A2E">
                <a:alpha val="8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0477" y="4097504"/>
              <a:ext cx="1451165" cy="92900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400444" y="4114446"/>
              <a:ext cx="1371600" cy="13335"/>
            </a:xfrm>
            <a:custGeom>
              <a:avLst/>
              <a:gdLst/>
              <a:ahLst/>
              <a:cxnLst/>
              <a:rect l="l" t="t" r="r" b="b"/>
              <a:pathLst>
                <a:path w="1371600" h="13335">
                  <a:moveTo>
                    <a:pt x="1371231" y="0"/>
                  </a:moveTo>
                  <a:lnTo>
                    <a:pt x="0" y="0"/>
                  </a:lnTo>
                  <a:lnTo>
                    <a:pt x="0" y="13309"/>
                  </a:lnTo>
                  <a:lnTo>
                    <a:pt x="685800" y="13309"/>
                  </a:lnTo>
                  <a:lnTo>
                    <a:pt x="1371231" y="13309"/>
                  </a:lnTo>
                  <a:lnTo>
                    <a:pt x="1371231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910745" y="2512365"/>
            <a:ext cx="2350135" cy="2023745"/>
          </a:xfrm>
          <a:prstGeom prst="rect">
            <a:avLst/>
          </a:prstGeom>
        </p:spPr>
        <p:txBody>
          <a:bodyPr wrap="square" lIns="0" tIns="2305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15"/>
              </a:spcBef>
            </a:pPr>
            <a:r>
              <a:rPr dirty="0" sz="4000" spc="190" b="1">
                <a:solidFill>
                  <a:srgbClr val="B8A44C"/>
                </a:solidFill>
                <a:latin typeface="Bookman Old Style"/>
                <a:cs typeface="Bookman Old Style"/>
              </a:rPr>
              <a:t>Millions</a:t>
            </a:r>
            <a:endParaRPr sz="4000">
              <a:latin typeface="Bookman Old Style"/>
              <a:cs typeface="Bookman Old Style"/>
            </a:endParaRPr>
          </a:p>
          <a:p>
            <a:pPr algn="ctr" marL="255904" marR="250190" indent="-635">
              <a:lnSpc>
                <a:spcPct val="116599"/>
              </a:lnSpc>
              <a:spcBef>
                <a:spcPts val="32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proved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barrels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sit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idle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mature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U.S.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basins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Not</a:t>
            </a:r>
            <a:r>
              <a:rPr dirty="0" sz="1100" spc="-1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because</a:t>
            </a:r>
            <a:r>
              <a:rPr dirty="0" sz="1100" spc="-10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the</a:t>
            </a:r>
            <a:r>
              <a:rPr dirty="0" sz="1100" spc="-1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geology</a:t>
            </a:r>
            <a:r>
              <a:rPr dirty="0" sz="1100" spc="-1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is</a:t>
            </a:r>
            <a:r>
              <a:rPr dirty="0" sz="1100" spc="-1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spc="-10" i="1">
                <a:solidFill>
                  <a:srgbClr val="8B8B5E"/>
                </a:solidFill>
                <a:latin typeface="Calibri"/>
                <a:cs typeface="Calibri"/>
              </a:rPr>
              <a:t>uncertain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—</a:t>
            </a:r>
            <a:r>
              <a:rPr dirty="0" sz="1100" spc="-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because</a:t>
            </a:r>
            <a:r>
              <a:rPr dirty="0" sz="1100" spc="-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the</a:t>
            </a:r>
            <a:r>
              <a:rPr dirty="0" sz="1100" spc="155" i="1">
                <a:solidFill>
                  <a:srgbClr val="8B8B5E"/>
                </a:solidFill>
                <a:latin typeface="Calibri"/>
                <a:cs typeface="Calibri"/>
              </a:rPr>
              <a:t> 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nancing doesn't</a:t>
            </a:r>
            <a:r>
              <a:rPr dirty="0" sz="1100" spc="155" i="1">
                <a:solidFill>
                  <a:srgbClr val="8B8B5E"/>
                </a:solidFill>
                <a:latin typeface="Calibri"/>
                <a:cs typeface="Calibri"/>
              </a:rPr>
              <a:t>  </a:t>
            </a:r>
            <a:r>
              <a:rPr dirty="0" sz="1100" spc="-25" i="1">
                <a:solidFill>
                  <a:srgbClr val="8B8B5E"/>
                </a:solidFill>
                <a:latin typeface="Calibri"/>
                <a:cs typeface="Calibri"/>
              </a:rPr>
              <a:t>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0" y="4857841"/>
            <a:ext cx="9143365" cy="285750"/>
          </a:xfrm>
          <a:custGeom>
            <a:avLst/>
            <a:gdLst/>
            <a:ahLst/>
            <a:cxnLst/>
            <a:rect l="l" t="t" r="r" b="b"/>
            <a:pathLst>
              <a:path w="9143365" h="285750">
                <a:moveTo>
                  <a:pt x="0" y="285483"/>
                </a:moveTo>
                <a:lnTo>
                  <a:pt x="0" y="0"/>
                </a:lnTo>
                <a:lnTo>
                  <a:pt x="9143276" y="0"/>
                </a:lnTo>
                <a:lnTo>
                  <a:pt x="9143276" y="285483"/>
                </a:lnTo>
                <a:lnTo>
                  <a:pt x="0" y="285483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FEFDF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9" y="228234"/>
            <a:ext cx="1096924" cy="4568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464" y="855614"/>
            <a:ext cx="66630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Enstream</a:t>
            </a:r>
            <a:r>
              <a:rPr dirty="0" spc="20"/>
              <a:t> </a:t>
            </a:r>
            <a:r>
              <a:rPr dirty="0" spc="120"/>
              <a:t>Capital</a:t>
            </a:r>
            <a:r>
              <a:rPr dirty="0" spc="25"/>
              <a:t> </a:t>
            </a:r>
            <a:r>
              <a:rPr dirty="0" spc="175"/>
              <a:t>Management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691197" y="1491465"/>
            <a:ext cx="2457450" cy="2639695"/>
            <a:chOff x="691197" y="1491465"/>
            <a:chExt cx="2457450" cy="263969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197" y="1491465"/>
              <a:ext cx="2457005" cy="263954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31164" y="1508406"/>
              <a:ext cx="2377440" cy="2560320"/>
            </a:xfrm>
            <a:custGeom>
              <a:avLst/>
              <a:gdLst/>
              <a:ahLst/>
              <a:cxnLst/>
              <a:rect l="l" t="t" r="r" b="b"/>
              <a:pathLst>
                <a:path w="2377440" h="2560320">
                  <a:moveTo>
                    <a:pt x="2377071" y="0"/>
                  </a:moveTo>
                  <a:lnTo>
                    <a:pt x="0" y="0"/>
                  </a:lnTo>
                  <a:lnTo>
                    <a:pt x="0" y="2559951"/>
                  </a:lnTo>
                  <a:lnTo>
                    <a:pt x="1188720" y="2559951"/>
                  </a:lnTo>
                  <a:lnTo>
                    <a:pt x="2377071" y="2559951"/>
                  </a:lnTo>
                  <a:lnTo>
                    <a:pt x="2377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413255" y="1937138"/>
            <a:ext cx="1012825" cy="1032510"/>
          </a:xfrm>
          <a:prstGeom prst="rect">
            <a:avLst/>
          </a:prstGeom>
        </p:spPr>
        <p:txBody>
          <a:bodyPr wrap="square" lIns="0" tIns="2571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25"/>
              </a:spcBef>
            </a:pPr>
            <a:r>
              <a:rPr dirty="0" sz="2800" spc="65" b="1">
                <a:solidFill>
                  <a:srgbClr val="4A4A2E"/>
                </a:solidFill>
                <a:latin typeface="Bookman Old Style"/>
                <a:cs typeface="Bookman Old Style"/>
              </a:rPr>
              <a:t>2006</a:t>
            </a:r>
            <a:endParaRPr sz="280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sz="1400" spc="-10" b="1">
                <a:solidFill>
                  <a:srgbClr val="B8A44C"/>
                </a:solidFill>
                <a:latin typeface="Calibri"/>
                <a:cs typeface="Calibri"/>
              </a:rPr>
              <a:t>Founded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71257" y="3065518"/>
            <a:ext cx="169481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3865" marR="5080" indent="-431800">
              <a:lnSpc>
                <a:spcPct val="116500"/>
              </a:lnSpc>
              <a:spcBef>
                <a:spcPts val="100"/>
              </a:spcBef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Energy</a:t>
            </a:r>
            <a:r>
              <a:rPr dirty="0" sz="12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investment</a:t>
            </a:r>
            <a:r>
              <a:rPr dirty="0" sz="12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banking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firm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in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Dallas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480117" y="1491465"/>
            <a:ext cx="2457450" cy="2639695"/>
            <a:chOff x="3480117" y="1491465"/>
            <a:chExt cx="2457450" cy="2639695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0117" y="1491465"/>
              <a:ext cx="2457005" cy="263954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520084" y="1508406"/>
              <a:ext cx="2377440" cy="2560320"/>
            </a:xfrm>
            <a:custGeom>
              <a:avLst/>
              <a:gdLst/>
              <a:ahLst/>
              <a:cxnLst/>
              <a:rect l="l" t="t" r="r" b="b"/>
              <a:pathLst>
                <a:path w="2377440" h="2560320">
                  <a:moveTo>
                    <a:pt x="2377071" y="0"/>
                  </a:moveTo>
                  <a:lnTo>
                    <a:pt x="0" y="0"/>
                  </a:lnTo>
                  <a:lnTo>
                    <a:pt x="0" y="2559951"/>
                  </a:lnTo>
                  <a:lnTo>
                    <a:pt x="1188719" y="2559951"/>
                  </a:lnTo>
                  <a:lnTo>
                    <a:pt x="2377071" y="2559951"/>
                  </a:lnTo>
                  <a:lnTo>
                    <a:pt x="2377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150334" y="1937138"/>
            <a:ext cx="1117600" cy="1032510"/>
          </a:xfrm>
          <a:prstGeom prst="rect">
            <a:avLst/>
          </a:prstGeom>
        </p:spPr>
        <p:txBody>
          <a:bodyPr wrap="square" lIns="0" tIns="2571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25"/>
              </a:spcBef>
            </a:pPr>
            <a:r>
              <a:rPr dirty="0" sz="2800" spc="265" b="1">
                <a:solidFill>
                  <a:srgbClr val="4A4A2E"/>
                </a:solidFill>
                <a:latin typeface="Bookman Old Style"/>
                <a:cs typeface="Bookman Old Style"/>
              </a:rPr>
              <a:t>$1B+</a:t>
            </a:r>
            <a:endParaRPr sz="280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sz="1400" spc="-10" b="1">
                <a:solidFill>
                  <a:srgbClr val="B8A44C"/>
                </a:solidFill>
                <a:latin typeface="Calibri"/>
                <a:cs typeface="Calibri"/>
              </a:rPr>
              <a:t>Advised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89425" y="3065518"/>
            <a:ext cx="14363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7790">
              <a:lnSpc>
                <a:spcPct val="116500"/>
              </a:lnSpc>
              <a:spcBef>
                <a:spcPts val="100"/>
              </a:spcBef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Capital</a:t>
            </a:r>
            <a:r>
              <a:rPr dirty="0" sz="12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transactions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serving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O&amp;G</a:t>
            </a:r>
            <a:r>
              <a:rPr dirty="0" sz="12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operators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269037" y="1491465"/>
            <a:ext cx="2457450" cy="2639695"/>
            <a:chOff x="6269037" y="1491465"/>
            <a:chExt cx="2457450" cy="2639695"/>
          </a:xfrm>
        </p:grpSpPr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9037" y="1491465"/>
              <a:ext cx="2457005" cy="263954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309004" y="1508406"/>
              <a:ext cx="2377440" cy="2560320"/>
            </a:xfrm>
            <a:custGeom>
              <a:avLst/>
              <a:gdLst/>
              <a:ahLst/>
              <a:cxnLst/>
              <a:rect l="l" t="t" r="r" b="b"/>
              <a:pathLst>
                <a:path w="2377440" h="2560320">
                  <a:moveTo>
                    <a:pt x="2377071" y="0"/>
                  </a:moveTo>
                  <a:lnTo>
                    <a:pt x="0" y="0"/>
                  </a:lnTo>
                  <a:lnTo>
                    <a:pt x="0" y="2559951"/>
                  </a:lnTo>
                  <a:lnTo>
                    <a:pt x="1188719" y="2559951"/>
                  </a:lnTo>
                  <a:lnTo>
                    <a:pt x="2377071" y="2559951"/>
                  </a:lnTo>
                  <a:lnTo>
                    <a:pt x="2377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6991095" y="1937138"/>
            <a:ext cx="1012825" cy="1032510"/>
          </a:xfrm>
          <a:prstGeom prst="rect">
            <a:avLst/>
          </a:prstGeom>
        </p:spPr>
        <p:txBody>
          <a:bodyPr wrap="square" lIns="0" tIns="2571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25"/>
              </a:spcBef>
            </a:pPr>
            <a:r>
              <a:rPr dirty="0" sz="2800" spc="65" b="1">
                <a:solidFill>
                  <a:srgbClr val="4A4A2E"/>
                </a:solidFill>
                <a:latin typeface="Bookman Old Style"/>
                <a:cs typeface="Bookman Old Style"/>
              </a:rPr>
              <a:t>2022</a:t>
            </a:r>
            <a:endParaRPr sz="280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sz="1400" spc="-10" b="1">
                <a:solidFill>
                  <a:srgbClr val="B8A44C"/>
                </a:solidFill>
                <a:latin typeface="Calibri"/>
                <a:cs typeface="Calibri"/>
              </a:rPr>
              <a:t>Pivoted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01015" y="3065518"/>
            <a:ext cx="13906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630" marR="5080" indent="-75565">
              <a:lnSpc>
                <a:spcPct val="116500"/>
              </a:lnSpc>
              <a:spcBef>
                <a:spcPts val="100"/>
              </a:spcBef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Direct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ORRI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purchases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in</a:t>
            </a:r>
            <a:r>
              <a:rPr dirty="0" sz="12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proved</a:t>
            </a:r>
            <a:r>
              <a:rPr dirty="0" sz="12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wellbores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91197" y="4290824"/>
            <a:ext cx="7760970" cy="582295"/>
            <a:chOff x="691197" y="4290824"/>
            <a:chExt cx="7760970" cy="582295"/>
          </a:xfrm>
        </p:grpSpPr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97" y="4290824"/>
              <a:ext cx="7760525" cy="58214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31164" y="4307766"/>
              <a:ext cx="7680959" cy="502920"/>
            </a:xfrm>
            <a:custGeom>
              <a:avLst/>
              <a:gdLst/>
              <a:ahLst/>
              <a:cxnLst/>
              <a:rect l="l" t="t" r="r" b="b"/>
              <a:pathLst>
                <a:path w="7680959" h="502920">
                  <a:moveTo>
                    <a:pt x="7680591" y="0"/>
                  </a:moveTo>
                  <a:lnTo>
                    <a:pt x="0" y="0"/>
                  </a:lnTo>
                  <a:lnTo>
                    <a:pt x="0" y="502551"/>
                  </a:lnTo>
                  <a:lnTo>
                    <a:pt x="3840479" y="502551"/>
                  </a:lnTo>
                  <a:lnTo>
                    <a:pt x="7680591" y="502551"/>
                  </a:lnTo>
                  <a:lnTo>
                    <a:pt x="7680591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923658" y="4295066"/>
            <a:ext cx="72815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buy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ORRIs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operators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produce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proved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reserves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debt,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equity,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control.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0" y="4857841"/>
            <a:ext cx="9143365" cy="285750"/>
          </a:xfrm>
          <a:custGeom>
            <a:avLst/>
            <a:gdLst/>
            <a:ahLst/>
            <a:cxnLst/>
            <a:rect l="l" t="t" r="r" b="b"/>
            <a:pathLst>
              <a:path w="9143365" h="285750">
                <a:moveTo>
                  <a:pt x="0" y="285483"/>
                </a:moveTo>
                <a:lnTo>
                  <a:pt x="0" y="0"/>
                </a:lnTo>
                <a:lnTo>
                  <a:pt x="9143276" y="0"/>
                </a:lnTo>
                <a:lnTo>
                  <a:pt x="9143276" y="285483"/>
                </a:lnTo>
                <a:lnTo>
                  <a:pt x="0" y="285483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F7F5F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3644" cy="146231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91565" y="1570306"/>
            <a:ext cx="7898130" cy="719455"/>
            <a:chOff x="691565" y="1570306"/>
            <a:chExt cx="7898130" cy="71945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565" y="1570306"/>
              <a:ext cx="7897685" cy="71928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31519" y="1587248"/>
              <a:ext cx="7818120" cy="640080"/>
            </a:xfrm>
            <a:custGeom>
              <a:avLst/>
              <a:gdLst/>
              <a:ahLst/>
              <a:cxnLst/>
              <a:rect l="l" t="t" r="r" b="b"/>
              <a:pathLst>
                <a:path w="7818120" h="640080">
                  <a:moveTo>
                    <a:pt x="7817764" y="0"/>
                  </a:moveTo>
                  <a:lnTo>
                    <a:pt x="0" y="0"/>
                  </a:lnTo>
                  <a:lnTo>
                    <a:pt x="0" y="639711"/>
                  </a:lnTo>
                  <a:lnTo>
                    <a:pt x="3908882" y="639711"/>
                  </a:lnTo>
                  <a:lnTo>
                    <a:pt x="7817764" y="639711"/>
                  </a:lnTo>
                  <a:lnTo>
                    <a:pt x="7817764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20025" y="1574904"/>
            <a:ext cx="664337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30">
                <a:solidFill>
                  <a:srgbClr val="FFFFFF"/>
                </a:solidFill>
              </a:rPr>
              <a:t>Three</a:t>
            </a:r>
            <a:r>
              <a:rPr dirty="0" sz="2800" spc="50">
                <a:solidFill>
                  <a:srgbClr val="FFFFFF"/>
                </a:solidFill>
              </a:rPr>
              <a:t> </a:t>
            </a:r>
            <a:r>
              <a:rPr dirty="0" sz="2800">
                <a:solidFill>
                  <a:srgbClr val="FFFFFF"/>
                </a:solidFill>
              </a:rPr>
              <a:t>Types</a:t>
            </a:r>
            <a:r>
              <a:rPr dirty="0" sz="2800" spc="55">
                <a:solidFill>
                  <a:srgbClr val="FFFFFF"/>
                </a:solidFill>
              </a:rPr>
              <a:t> </a:t>
            </a:r>
            <a:r>
              <a:rPr dirty="0" sz="2800" spc="155">
                <a:solidFill>
                  <a:srgbClr val="FFFFFF"/>
                </a:solidFill>
              </a:rPr>
              <a:t>Of</a:t>
            </a:r>
            <a:r>
              <a:rPr dirty="0" sz="2800" spc="50">
                <a:solidFill>
                  <a:srgbClr val="FFFFFF"/>
                </a:solidFill>
              </a:rPr>
              <a:t> </a:t>
            </a:r>
            <a:r>
              <a:rPr dirty="0" sz="2800" spc="120">
                <a:solidFill>
                  <a:srgbClr val="FFFFFF"/>
                </a:solidFill>
              </a:rPr>
              <a:t>Trapped</a:t>
            </a:r>
            <a:r>
              <a:rPr dirty="0" sz="2800" spc="55">
                <a:solidFill>
                  <a:srgbClr val="FFFFFF"/>
                </a:solidFill>
              </a:rPr>
              <a:t> </a:t>
            </a:r>
            <a:r>
              <a:rPr dirty="0" sz="2800" spc="100">
                <a:solidFill>
                  <a:srgbClr val="FFFFFF"/>
                </a:solidFill>
              </a:rPr>
              <a:t>Reserves</a:t>
            </a:r>
            <a:endParaRPr sz="2800"/>
          </a:p>
        </p:txBody>
      </p:sp>
      <p:grpSp>
        <p:nvGrpSpPr>
          <p:cNvPr id="8" name="object 8" descr=""/>
          <p:cNvGrpSpPr/>
          <p:nvPr/>
        </p:nvGrpSpPr>
        <p:grpSpPr>
          <a:xfrm>
            <a:off x="691565" y="2266545"/>
            <a:ext cx="2503170" cy="2238375"/>
            <a:chOff x="691565" y="2266545"/>
            <a:chExt cx="2503170" cy="223837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565" y="2266545"/>
              <a:ext cx="2502725" cy="223813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31519" y="2283487"/>
              <a:ext cx="2423160" cy="2159000"/>
            </a:xfrm>
            <a:custGeom>
              <a:avLst/>
              <a:gdLst/>
              <a:ahLst/>
              <a:cxnLst/>
              <a:rect l="l" t="t" r="r" b="b"/>
              <a:pathLst>
                <a:path w="2423160" h="2159000">
                  <a:moveTo>
                    <a:pt x="2422804" y="0"/>
                  </a:moveTo>
                  <a:lnTo>
                    <a:pt x="0" y="0"/>
                  </a:lnTo>
                  <a:lnTo>
                    <a:pt x="0" y="2158555"/>
                  </a:lnTo>
                  <a:lnTo>
                    <a:pt x="1211402" y="2158555"/>
                  </a:lnTo>
                  <a:lnTo>
                    <a:pt x="2422804" y="2158555"/>
                  </a:lnTo>
                  <a:lnTo>
                    <a:pt x="2422804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187894" y="2453312"/>
            <a:ext cx="15093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5" b="1">
                <a:solidFill>
                  <a:srgbClr val="B8A44C"/>
                </a:solidFill>
                <a:latin typeface="Bookman Old Style"/>
                <a:cs typeface="Bookman Old Style"/>
              </a:rPr>
              <a:t>Shut-in</a:t>
            </a:r>
            <a:r>
              <a:rPr dirty="0" sz="1600" spc="30" b="1">
                <a:solidFill>
                  <a:srgbClr val="B8A44C"/>
                </a:solidFill>
                <a:latin typeface="Bookman Old Style"/>
                <a:cs typeface="Bookman Old Style"/>
              </a:rPr>
              <a:t> </a:t>
            </a:r>
            <a:r>
              <a:rPr dirty="0" sz="1600" spc="55" b="1">
                <a:solidFill>
                  <a:srgbClr val="B8A44C"/>
                </a:solidFill>
                <a:latin typeface="Bookman Old Style"/>
                <a:cs typeface="Bookman Old Style"/>
              </a:rPr>
              <a:t>wells</a:t>
            </a:r>
            <a:endParaRPr sz="1600">
              <a:latin typeface="Bookman Old Style"/>
              <a:cs typeface="Bookman Old Styl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98905" y="2925843"/>
            <a:ext cx="188531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8780" marR="5080" indent="-386715">
              <a:lnSpc>
                <a:spcPct val="1165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Proved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reserves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ready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flow,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waiting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240205" y="3592070"/>
            <a:ext cx="1405890" cy="93345"/>
            <a:chOff x="1240205" y="3592070"/>
            <a:chExt cx="1405890" cy="93345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205" y="3592070"/>
              <a:ext cx="1405445" cy="92887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280159" y="3608999"/>
              <a:ext cx="1325880" cy="13335"/>
            </a:xfrm>
            <a:custGeom>
              <a:avLst/>
              <a:gdLst/>
              <a:ahLst/>
              <a:cxnLst/>
              <a:rect l="l" t="t" r="r" b="b"/>
              <a:pathLst>
                <a:path w="1325880" h="13335">
                  <a:moveTo>
                    <a:pt x="1325524" y="0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62762" y="13322"/>
                  </a:lnTo>
                  <a:lnTo>
                    <a:pt x="1325524" y="13322"/>
                  </a:lnTo>
                  <a:lnTo>
                    <a:pt x="1325524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078458" y="3659883"/>
            <a:ext cx="1725930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0489">
              <a:lnSpc>
                <a:spcPct val="116599"/>
              </a:lnSpc>
              <a:spcBef>
                <a:spcPts val="100"/>
              </a:spcBef>
            </a:pP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No</a:t>
            </a:r>
            <a:r>
              <a:rPr dirty="0" sz="1100" spc="-2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new</a:t>
            </a:r>
            <a:r>
              <a:rPr dirty="0" sz="1100" spc="-10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drilling</a:t>
            </a:r>
            <a:r>
              <a:rPr dirty="0" sz="1100" spc="-10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risk</a:t>
            </a:r>
            <a:r>
              <a:rPr dirty="0" sz="1100" spc="-1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—</a:t>
            </a:r>
            <a:r>
              <a:rPr dirty="0" sz="1100" spc="-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spc="-20" i="1">
                <a:solidFill>
                  <a:srgbClr val="8B8B5E"/>
                </a:solidFill>
                <a:latin typeface="Calibri"/>
                <a:cs typeface="Calibri"/>
              </a:rPr>
              <a:t>just</a:t>
            </a:r>
            <a:r>
              <a:rPr dirty="0" sz="1100" spc="-20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spc="-10" i="1">
                <a:solidFill>
                  <a:srgbClr val="8B8B5E"/>
                </a:solidFill>
                <a:latin typeface="Calibri"/>
                <a:cs typeface="Calibri"/>
              </a:rPr>
              <a:t>turn-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on</a:t>
            </a:r>
            <a:r>
              <a:rPr dirty="0" sz="1100" spc="-10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or</a:t>
            </a:r>
            <a:r>
              <a:rPr dirty="0" sz="1100" spc="-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minor</a:t>
            </a:r>
            <a:r>
              <a:rPr dirty="0" sz="1100" spc="-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surface </a:t>
            </a:r>
            <a:r>
              <a:rPr dirty="0" sz="1100" spc="-20" i="1">
                <a:solidFill>
                  <a:srgbClr val="8B8B5E"/>
                </a:solidFill>
                <a:latin typeface="Calibri"/>
                <a:cs typeface="Calibri"/>
              </a:rPr>
              <a:t>work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389045" y="2266545"/>
            <a:ext cx="2503170" cy="2238375"/>
            <a:chOff x="3389045" y="2266545"/>
            <a:chExt cx="2503170" cy="2238375"/>
          </a:xfrm>
        </p:grpSpPr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9045" y="2266545"/>
              <a:ext cx="2502725" cy="223813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3429000" y="2283487"/>
              <a:ext cx="2423160" cy="2159000"/>
            </a:xfrm>
            <a:custGeom>
              <a:avLst/>
              <a:gdLst/>
              <a:ahLst/>
              <a:cxnLst/>
              <a:rect l="l" t="t" r="r" b="b"/>
              <a:pathLst>
                <a:path w="2423160" h="2159000">
                  <a:moveTo>
                    <a:pt x="2422804" y="0"/>
                  </a:moveTo>
                  <a:lnTo>
                    <a:pt x="0" y="0"/>
                  </a:lnTo>
                  <a:lnTo>
                    <a:pt x="0" y="2158555"/>
                  </a:lnTo>
                  <a:lnTo>
                    <a:pt x="1211402" y="2158555"/>
                  </a:lnTo>
                  <a:lnTo>
                    <a:pt x="2422804" y="2158555"/>
                  </a:lnTo>
                  <a:lnTo>
                    <a:pt x="2422804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3578656" y="2453312"/>
            <a:ext cx="21228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80" b="1">
                <a:solidFill>
                  <a:srgbClr val="B8A44C"/>
                </a:solidFill>
                <a:latin typeface="Bookman Old Style"/>
                <a:cs typeface="Bookman Old Style"/>
              </a:rPr>
              <a:t>Behind-</a:t>
            </a:r>
            <a:r>
              <a:rPr dirty="0" sz="1600" spc="75" b="1">
                <a:solidFill>
                  <a:srgbClr val="B8A44C"/>
                </a:solidFill>
                <a:latin typeface="Bookman Old Style"/>
                <a:cs typeface="Bookman Old Style"/>
              </a:rPr>
              <a:t>pipe</a:t>
            </a:r>
            <a:r>
              <a:rPr dirty="0" sz="1600" spc="10" b="1">
                <a:solidFill>
                  <a:srgbClr val="B8A44C"/>
                </a:solidFill>
                <a:latin typeface="Bookman Old Style"/>
                <a:cs typeface="Bookman Old Style"/>
              </a:rPr>
              <a:t> </a:t>
            </a:r>
            <a:r>
              <a:rPr dirty="0" sz="1600" spc="40" b="1">
                <a:solidFill>
                  <a:srgbClr val="B8A44C"/>
                </a:solidFill>
                <a:latin typeface="Bookman Old Style"/>
                <a:cs typeface="Bookman Old Style"/>
              </a:rPr>
              <a:t>zones</a:t>
            </a:r>
            <a:endParaRPr sz="1600">
              <a:latin typeface="Bookman Old Style"/>
              <a:cs typeface="Bookman Old Style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777018" y="2925843"/>
            <a:ext cx="17246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0995" marR="5080" indent="-328930">
              <a:lnSpc>
                <a:spcPct val="1165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Proved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zones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behind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casing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never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perforated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3937685" y="3592070"/>
            <a:ext cx="1405890" cy="93345"/>
            <a:chOff x="3937685" y="3592070"/>
            <a:chExt cx="1405890" cy="93345"/>
          </a:xfrm>
        </p:grpSpPr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7685" y="3592070"/>
              <a:ext cx="1405445" cy="9288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977639" y="3608999"/>
              <a:ext cx="1325880" cy="13335"/>
            </a:xfrm>
            <a:custGeom>
              <a:avLst/>
              <a:gdLst/>
              <a:ahLst/>
              <a:cxnLst/>
              <a:rect l="l" t="t" r="r" b="b"/>
              <a:pathLst>
                <a:path w="1325879" h="13335">
                  <a:moveTo>
                    <a:pt x="1325524" y="0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62762" y="13322"/>
                  </a:lnTo>
                  <a:lnTo>
                    <a:pt x="1325524" y="13322"/>
                  </a:lnTo>
                  <a:lnTo>
                    <a:pt x="1325524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3979697" y="3659883"/>
            <a:ext cx="1318895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 marR="5080" indent="-76835">
              <a:lnSpc>
                <a:spcPct val="116599"/>
              </a:lnSpc>
              <a:spcBef>
                <a:spcPts val="100"/>
              </a:spcBef>
            </a:pPr>
            <a:r>
              <a:rPr dirty="0" sz="1100" spc="-10" i="1">
                <a:solidFill>
                  <a:srgbClr val="8B8B5E"/>
                </a:solidFill>
                <a:latin typeface="Calibri"/>
                <a:cs typeface="Calibri"/>
              </a:rPr>
              <a:t>Completion-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ready</a:t>
            </a:r>
            <a:r>
              <a:rPr dirty="0" sz="1100" spc="5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spc="-20" i="1">
                <a:solidFill>
                  <a:srgbClr val="8B8B5E"/>
                </a:solidFill>
                <a:latin typeface="Calibri"/>
                <a:cs typeface="Calibri"/>
              </a:rPr>
              <a:t>with</a:t>
            </a:r>
            <a:r>
              <a:rPr dirty="0" sz="1100" spc="-20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engineering</a:t>
            </a:r>
            <a:r>
              <a:rPr dirty="0" sz="1100" spc="-30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spc="-10" i="1">
                <a:solidFill>
                  <a:srgbClr val="8B8B5E"/>
                </a:solidFill>
                <a:latin typeface="Calibri"/>
                <a:cs typeface="Calibri"/>
              </a:rPr>
              <a:t>support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6086525" y="2266545"/>
            <a:ext cx="2503170" cy="2238375"/>
            <a:chOff x="6086525" y="2266545"/>
            <a:chExt cx="2503170" cy="2238375"/>
          </a:xfrm>
        </p:grpSpPr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6525" y="2266545"/>
              <a:ext cx="2502725" cy="2238133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126479" y="2283487"/>
              <a:ext cx="2423160" cy="2159000"/>
            </a:xfrm>
            <a:custGeom>
              <a:avLst/>
              <a:gdLst/>
              <a:ahLst/>
              <a:cxnLst/>
              <a:rect l="l" t="t" r="r" b="b"/>
              <a:pathLst>
                <a:path w="2423159" h="2159000">
                  <a:moveTo>
                    <a:pt x="2422804" y="0"/>
                  </a:moveTo>
                  <a:lnTo>
                    <a:pt x="0" y="0"/>
                  </a:lnTo>
                  <a:lnTo>
                    <a:pt x="0" y="2158555"/>
                  </a:lnTo>
                  <a:lnTo>
                    <a:pt x="1211402" y="2158555"/>
                  </a:lnTo>
                  <a:lnTo>
                    <a:pt x="2422804" y="2158555"/>
                  </a:lnTo>
                  <a:lnTo>
                    <a:pt x="2422804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6482778" y="2453312"/>
            <a:ext cx="17094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45" b="1">
                <a:solidFill>
                  <a:srgbClr val="B8A44C"/>
                </a:solidFill>
                <a:latin typeface="Bookman Old Style"/>
                <a:cs typeface="Bookman Old Style"/>
              </a:rPr>
              <a:t>Recompletions</a:t>
            </a:r>
            <a:endParaRPr sz="1600">
              <a:latin typeface="Bookman Old Style"/>
              <a:cs typeface="Bookman Old Style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351015" y="2925843"/>
            <a:ext cx="1971039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0680" marR="5080" indent="-348615">
              <a:lnSpc>
                <a:spcPct val="1165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Wells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needing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mechanical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work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plus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bypassed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zones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6635165" y="3592070"/>
            <a:ext cx="1405890" cy="93345"/>
            <a:chOff x="6635165" y="3592070"/>
            <a:chExt cx="1405890" cy="93345"/>
          </a:xfrm>
        </p:grpSpPr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5165" y="3592070"/>
              <a:ext cx="1405445" cy="9288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6675119" y="3608999"/>
              <a:ext cx="1325880" cy="13335"/>
            </a:xfrm>
            <a:custGeom>
              <a:avLst/>
              <a:gdLst/>
              <a:ahLst/>
              <a:cxnLst/>
              <a:rect l="l" t="t" r="r" b="b"/>
              <a:pathLst>
                <a:path w="1325879" h="13335">
                  <a:moveTo>
                    <a:pt x="1325524" y="0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62762" y="13322"/>
                  </a:lnTo>
                  <a:lnTo>
                    <a:pt x="1325524" y="13322"/>
                  </a:lnTo>
                  <a:lnTo>
                    <a:pt x="1325524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6420142" y="3659883"/>
            <a:ext cx="1831975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19075">
              <a:lnSpc>
                <a:spcPct val="116599"/>
              </a:lnSpc>
              <a:spcBef>
                <a:spcPts val="100"/>
              </a:spcBef>
            </a:pP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Oken</a:t>
            </a:r>
            <a:r>
              <a:rPr dirty="0" sz="1100" spc="7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the</a:t>
            </a:r>
            <a:r>
              <a:rPr dirty="0" sz="1100" spc="7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spc="-10" i="1">
                <a:solidFill>
                  <a:srgbClr val="8B8B5E"/>
                </a:solidFill>
                <a:latin typeface="Calibri"/>
                <a:cs typeface="Calibri"/>
              </a:rPr>
              <a:t>highest-return</a:t>
            </a:r>
            <a:r>
              <a:rPr dirty="0" sz="1100" spc="-10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category</a:t>
            </a:r>
            <a:r>
              <a:rPr dirty="0" sz="1100" spc="-2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—</a:t>
            </a:r>
            <a:r>
              <a:rPr dirty="0" sz="1100" spc="-2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8B8B5E"/>
                </a:solidFill>
                <a:latin typeface="Calibri"/>
                <a:cs typeface="Calibri"/>
              </a:rPr>
              <a:t>infrastructure</a:t>
            </a:r>
            <a:r>
              <a:rPr dirty="0" sz="1100" spc="-25" i="1">
                <a:solidFill>
                  <a:srgbClr val="8B8B5E"/>
                </a:solidFill>
                <a:latin typeface="Calibri"/>
                <a:cs typeface="Calibri"/>
              </a:rPr>
              <a:t> </a:t>
            </a:r>
            <a:r>
              <a:rPr dirty="0" sz="1100" spc="-10" i="1">
                <a:solidFill>
                  <a:srgbClr val="8B8B5E"/>
                </a:solidFill>
                <a:latin typeface="Calibri"/>
                <a:cs typeface="Calibri"/>
              </a:rPr>
              <a:t>exists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32294" y="4470021"/>
            <a:ext cx="7262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In</a:t>
            </a:r>
            <a:r>
              <a:rPr dirty="0" sz="1200" spc="-2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every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case: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the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geology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is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proved,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the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wellbore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is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drilled,</a:t>
            </a:r>
            <a:r>
              <a:rPr dirty="0" sz="1200" spc="-10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the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5A5A3F"/>
                </a:solidFill>
                <a:latin typeface="Calibri"/>
                <a:cs typeface="Calibri"/>
              </a:rPr>
              <a:t>infrastructure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is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in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place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—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the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missing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piece</a:t>
            </a:r>
            <a:r>
              <a:rPr dirty="0" sz="1200" spc="-15" i="1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5A5A3F"/>
                </a:solidFill>
                <a:latin typeface="Calibri"/>
                <a:cs typeface="Calibri"/>
              </a:rPr>
              <a:t>is</a:t>
            </a:r>
            <a:r>
              <a:rPr dirty="0" sz="1200" spc="-10" i="1">
                <a:solidFill>
                  <a:srgbClr val="5A5A3F"/>
                </a:solidFill>
                <a:latin typeface="Calibri"/>
                <a:cs typeface="Calibri"/>
              </a:rPr>
              <a:t> capital.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0" y="4857841"/>
            <a:ext cx="9143365" cy="285750"/>
          </a:xfrm>
          <a:custGeom>
            <a:avLst/>
            <a:gdLst/>
            <a:ahLst/>
            <a:cxnLst/>
            <a:rect l="l" t="t" r="r" b="b"/>
            <a:pathLst>
              <a:path w="9143365" h="285750">
                <a:moveTo>
                  <a:pt x="0" y="285483"/>
                </a:moveTo>
                <a:lnTo>
                  <a:pt x="0" y="0"/>
                </a:lnTo>
                <a:lnTo>
                  <a:pt x="9143276" y="0"/>
                </a:lnTo>
                <a:lnTo>
                  <a:pt x="9143276" y="285483"/>
                </a:lnTo>
                <a:lnTo>
                  <a:pt x="0" y="285483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FEFD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464" y="215546"/>
            <a:ext cx="54622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235"/>
              <a:t>How</a:t>
            </a:r>
            <a:r>
              <a:rPr dirty="0" sz="3200" spc="30"/>
              <a:t> </a:t>
            </a:r>
            <a:r>
              <a:rPr dirty="0" sz="3200" spc="110"/>
              <a:t>It</a:t>
            </a:r>
            <a:r>
              <a:rPr dirty="0" sz="3200" spc="25"/>
              <a:t> </a:t>
            </a:r>
            <a:r>
              <a:rPr dirty="0" sz="3200" spc="160"/>
              <a:t>Works:</a:t>
            </a:r>
            <a:r>
              <a:rPr dirty="0" sz="3200" spc="30"/>
              <a:t> </a:t>
            </a:r>
            <a:r>
              <a:rPr dirty="0" sz="3200" spc="140"/>
              <a:t>The</a:t>
            </a:r>
            <a:r>
              <a:rPr dirty="0" sz="3200" spc="30"/>
              <a:t> </a:t>
            </a:r>
            <a:r>
              <a:rPr dirty="0" sz="3200" spc="105"/>
              <a:t>Flow</a:t>
            </a:r>
            <a:endParaRPr sz="3200"/>
          </a:p>
        </p:txBody>
      </p:sp>
      <p:grpSp>
        <p:nvGrpSpPr>
          <p:cNvPr id="4" name="object 4" descr=""/>
          <p:cNvGrpSpPr/>
          <p:nvPr/>
        </p:nvGrpSpPr>
        <p:grpSpPr>
          <a:xfrm>
            <a:off x="214198" y="1295986"/>
            <a:ext cx="8716010" cy="536575"/>
            <a:chOff x="214198" y="1295986"/>
            <a:chExt cx="8716010" cy="5365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198" y="1295986"/>
              <a:ext cx="8715603" cy="53640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54165" y="1312928"/>
              <a:ext cx="8636000" cy="457200"/>
            </a:xfrm>
            <a:custGeom>
              <a:avLst/>
              <a:gdLst/>
              <a:ahLst/>
              <a:cxnLst/>
              <a:rect l="l" t="t" r="r" b="b"/>
              <a:pathLst>
                <a:path w="8636000" h="457200">
                  <a:moveTo>
                    <a:pt x="8635669" y="0"/>
                  </a:moveTo>
                  <a:lnTo>
                    <a:pt x="0" y="0"/>
                  </a:lnTo>
                  <a:lnTo>
                    <a:pt x="0" y="456831"/>
                  </a:lnTo>
                  <a:lnTo>
                    <a:pt x="4317834" y="456831"/>
                  </a:lnTo>
                  <a:lnTo>
                    <a:pt x="8635669" y="456831"/>
                  </a:lnTo>
                  <a:lnTo>
                    <a:pt x="8635669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63740" y="1300228"/>
            <a:ext cx="78098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perpetual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overriding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royalty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interest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real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property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FFFFFF"/>
                </a:solidFill>
                <a:latin typeface="Calibri"/>
                <a:cs typeface="Calibri"/>
              </a:rPr>
              <a:t>conveyance,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loan,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3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security.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58483" y="2281303"/>
            <a:ext cx="1314450" cy="902335"/>
            <a:chOff x="258483" y="2281303"/>
            <a:chExt cx="1314450" cy="90233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483" y="2281303"/>
              <a:ext cx="1314005" cy="90218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98437" y="2298245"/>
              <a:ext cx="1234440" cy="822960"/>
            </a:xfrm>
            <a:custGeom>
              <a:avLst/>
              <a:gdLst/>
              <a:ahLst/>
              <a:cxnLst/>
              <a:rect l="l" t="t" r="r" b="b"/>
              <a:pathLst>
                <a:path w="1234440" h="822960">
                  <a:moveTo>
                    <a:pt x="1234084" y="0"/>
                  </a:moveTo>
                  <a:lnTo>
                    <a:pt x="0" y="0"/>
                  </a:lnTo>
                  <a:lnTo>
                    <a:pt x="0" y="822591"/>
                  </a:lnTo>
                  <a:lnTo>
                    <a:pt x="617042" y="822591"/>
                  </a:lnTo>
                  <a:lnTo>
                    <a:pt x="1234084" y="822591"/>
                  </a:lnTo>
                  <a:lnTo>
                    <a:pt x="1234084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36143" y="2312913"/>
            <a:ext cx="11582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8478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Operator 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conveys ORRI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42859" y="2422705"/>
            <a:ext cx="209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180">
                <a:solidFill>
                  <a:srgbClr val="6B6B42"/>
                </a:solidFill>
                <a:latin typeface="Calibri"/>
                <a:cs typeface="Calibri"/>
              </a:rPr>
              <a:t>→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721523" y="2281303"/>
            <a:ext cx="1314450" cy="902335"/>
            <a:chOff x="1721523" y="2281303"/>
            <a:chExt cx="1314450" cy="902335"/>
          </a:xfrm>
        </p:grpSpPr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1523" y="2281303"/>
              <a:ext cx="1314005" cy="90218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761477" y="2298245"/>
              <a:ext cx="1234440" cy="822960"/>
            </a:xfrm>
            <a:custGeom>
              <a:avLst/>
              <a:gdLst/>
              <a:ahLst/>
              <a:cxnLst/>
              <a:rect l="l" t="t" r="r" b="b"/>
              <a:pathLst>
                <a:path w="1234439" h="822960">
                  <a:moveTo>
                    <a:pt x="1234084" y="0"/>
                  </a:moveTo>
                  <a:lnTo>
                    <a:pt x="0" y="0"/>
                  </a:lnTo>
                  <a:lnTo>
                    <a:pt x="0" y="822591"/>
                  </a:lnTo>
                  <a:lnTo>
                    <a:pt x="617042" y="822591"/>
                  </a:lnTo>
                  <a:lnTo>
                    <a:pt x="1234084" y="822591"/>
                  </a:lnTo>
                  <a:lnTo>
                    <a:pt x="1234084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944255" y="2312913"/>
            <a:ext cx="86931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2D2D1B"/>
                </a:solidFill>
                <a:latin typeface="Calibri"/>
                <a:cs typeface="Calibri"/>
              </a:rPr>
              <a:t>Enstream purchases </a:t>
            </a:r>
            <a:r>
              <a:rPr dirty="0" sz="1600" spc="-20" b="1">
                <a:solidFill>
                  <a:srgbClr val="2D2D1B"/>
                </a:solidFill>
                <a:latin typeface="Calibri"/>
                <a:cs typeface="Calibri"/>
              </a:rPr>
              <a:t>ORRI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005899" y="2422705"/>
            <a:ext cx="209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180">
                <a:solidFill>
                  <a:srgbClr val="6B6B42"/>
                </a:solidFill>
                <a:latin typeface="Calibri"/>
                <a:cs typeface="Calibri"/>
              </a:rPr>
              <a:t>→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3184563" y="2281303"/>
            <a:ext cx="1314450" cy="902335"/>
            <a:chOff x="3184563" y="2281303"/>
            <a:chExt cx="1314450" cy="902335"/>
          </a:xfrm>
        </p:grpSpPr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4563" y="2281303"/>
              <a:ext cx="1314005" cy="902182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224517" y="2298245"/>
              <a:ext cx="1234440" cy="822960"/>
            </a:xfrm>
            <a:custGeom>
              <a:avLst/>
              <a:gdLst/>
              <a:ahLst/>
              <a:cxnLst/>
              <a:rect l="l" t="t" r="r" b="b"/>
              <a:pathLst>
                <a:path w="1234439" h="822960">
                  <a:moveTo>
                    <a:pt x="1234084" y="0"/>
                  </a:moveTo>
                  <a:lnTo>
                    <a:pt x="0" y="0"/>
                  </a:lnTo>
                  <a:lnTo>
                    <a:pt x="0" y="822591"/>
                  </a:lnTo>
                  <a:lnTo>
                    <a:pt x="617042" y="822591"/>
                  </a:lnTo>
                  <a:lnTo>
                    <a:pt x="1234084" y="822591"/>
                  </a:lnTo>
                  <a:lnTo>
                    <a:pt x="1234084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3426015" y="2312913"/>
            <a:ext cx="8312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032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Proceeds 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escrowed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468939" y="2422705"/>
            <a:ext cx="209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180">
                <a:solidFill>
                  <a:srgbClr val="6B6B42"/>
                </a:solidFill>
                <a:latin typeface="Calibri"/>
                <a:cs typeface="Calibri"/>
              </a:rPr>
              <a:t>→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647603" y="2281303"/>
            <a:ext cx="1314450" cy="902335"/>
            <a:chOff x="4647603" y="2281303"/>
            <a:chExt cx="1314450" cy="902335"/>
          </a:xfrm>
        </p:grpSpPr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7603" y="2281303"/>
              <a:ext cx="1314005" cy="90218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687557" y="2298245"/>
              <a:ext cx="1234440" cy="822960"/>
            </a:xfrm>
            <a:custGeom>
              <a:avLst/>
              <a:gdLst/>
              <a:ahLst/>
              <a:cxnLst/>
              <a:rect l="l" t="t" r="r" b="b"/>
              <a:pathLst>
                <a:path w="1234439" h="822960">
                  <a:moveTo>
                    <a:pt x="1234084" y="0"/>
                  </a:moveTo>
                  <a:lnTo>
                    <a:pt x="0" y="0"/>
                  </a:lnTo>
                  <a:lnTo>
                    <a:pt x="0" y="822591"/>
                  </a:lnTo>
                  <a:lnTo>
                    <a:pt x="617042" y="822591"/>
                  </a:lnTo>
                  <a:lnTo>
                    <a:pt x="1234084" y="822591"/>
                  </a:lnTo>
                  <a:lnTo>
                    <a:pt x="1234084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4910658" y="2312913"/>
            <a:ext cx="78803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2D2D1B"/>
                </a:solidFill>
                <a:latin typeface="Calibri"/>
                <a:cs typeface="Calibri"/>
              </a:rPr>
              <a:t>Operator </a:t>
            </a:r>
            <a:r>
              <a:rPr dirty="0" sz="1600" spc="-10" b="1">
                <a:solidFill>
                  <a:srgbClr val="2D2D1B"/>
                </a:solidFill>
                <a:latin typeface="Calibri"/>
                <a:cs typeface="Calibri"/>
              </a:rPr>
              <a:t>executes </a:t>
            </a:r>
            <a:r>
              <a:rPr dirty="0" sz="1600" spc="-20" b="1">
                <a:solidFill>
                  <a:srgbClr val="2D2D1B"/>
                </a:solidFill>
                <a:latin typeface="Calibri"/>
                <a:cs typeface="Calibri"/>
              </a:rPr>
              <a:t>plan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931979" y="2422705"/>
            <a:ext cx="209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180">
                <a:solidFill>
                  <a:srgbClr val="6B6B42"/>
                </a:solidFill>
                <a:latin typeface="Calibri"/>
                <a:cs typeface="Calibri"/>
              </a:rPr>
              <a:t>→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6110643" y="2281303"/>
            <a:ext cx="1314450" cy="902335"/>
            <a:chOff x="6110643" y="2281303"/>
            <a:chExt cx="1314450" cy="902335"/>
          </a:xfrm>
        </p:grpSpPr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0643" y="2281303"/>
              <a:ext cx="1314005" cy="902182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150597" y="2298245"/>
              <a:ext cx="1234440" cy="822960"/>
            </a:xfrm>
            <a:custGeom>
              <a:avLst/>
              <a:gdLst/>
              <a:ahLst/>
              <a:cxnLst/>
              <a:rect l="l" t="t" r="r" b="b"/>
              <a:pathLst>
                <a:path w="1234440" h="822960">
                  <a:moveTo>
                    <a:pt x="1234084" y="0"/>
                  </a:moveTo>
                  <a:lnTo>
                    <a:pt x="0" y="0"/>
                  </a:lnTo>
                  <a:lnTo>
                    <a:pt x="0" y="822591"/>
                  </a:lnTo>
                  <a:lnTo>
                    <a:pt x="617042" y="822591"/>
                  </a:lnTo>
                  <a:lnTo>
                    <a:pt x="1234084" y="822591"/>
                  </a:lnTo>
                  <a:lnTo>
                    <a:pt x="1234084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6292697" y="2312913"/>
            <a:ext cx="9499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9554" marR="5080" indent="-23749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Production flows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395019" y="2422705"/>
            <a:ext cx="209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180">
                <a:solidFill>
                  <a:srgbClr val="6B6B42"/>
                </a:solidFill>
                <a:latin typeface="Calibri"/>
                <a:cs typeface="Calibri"/>
              </a:rPr>
              <a:t>→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7573683" y="2281303"/>
            <a:ext cx="1314450" cy="902335"/>
            <a:chOff x="7573683" y="2281303"/>
            <a:chExt cx="1314450" cy="902335"/>
          </a:xfrm>
        </p:grpSpPr>
        <p:pic>
          <p:nvPicPr>
            <p:cNvPr id="34" name="object 3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3683" y="2281303"/>
              <a:ext cx="1314005" cy="902182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7613637" y="2298245"/>
              <a:ext cx="1234440" cy="822960"/>
            </a:xfrm>
            <a:custGeom>
              <a:avLst/>
              <a:gdLst/>
              <a:ahLst/>
              <a:cxnLst/>
              <a:rect l="l" t="t" r="r" b="b"/>
              <a:pathLst>
                <a:path w="1234440" h="822960">
                  <a:moveTo>
                    <a:pt x="1234084" y="0"/>
                  </a:moveTo>
                  <a:lnTo>
                    <a:pt x="0" y="0"/>
                  </a:lnTo>
                  <a:lnTo>
                    <a:pt x="0" y="822591"/>
                  </a:lnTo>
                  <a:lnTo>
                    <a:pt x="617042" y="822591"/>
                  </a:lnTo>
                  <a:lnTo>
                    <a:pt x="1234084" y="822591"/>
                  </a:lnTo>
                  <a:lnTo>
                    <a:pt x="1234084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7767256" y="2312913"/>
            <a:ext cx="92710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2D2D1B"/>
                </a:solidFill>
                <a:latin typeface="Calibri"/>
                <a:cs typeface="Calibri"/>
              </a:rPr>
              <a:t>ORRI</a:t>
            </a:r>
            <a:r>
              <a:rPr dirty="0" sz="1600" spc="-60" b="1">
                <a:solidFill>
                  <a:srgbClr val="2D2D1B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2D2D1B"/>
                </a:solidFill>
                <a:latin typeface="Calibri"/>
                <a:cs typeface="Calibri"/>
              </a:rPr>
              <a:t>steps </a:t>
            </a:r>
            <a:r>
              <a:rPr dirty="0" sz="1600" b="1">
                <a:solidFill>
                  <a:srgbClr val="2D2D1B"/>
                </a:solidFill>
                <a:latin typeface="Calibri"/>
                <a:cs typeface="Calibri"/>
              </a:rPr>
              <a:t>down</a:t>
            </a:r>
            <a:r>
              <a:rPr dirty="0" sz="1600" spc="-65" b="1">
                <a:solidFill>
                  <a:srgbClr val="2D2D1B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2D2D1B"/>
                </a:solidFill>
                <a:latin typeface="Calibri"/>
                <a:cs typeface="Calibri"/>
              </a:rPr>
              <a:t>at </a:t>
            </a:r>
            <a:r>
              <a:rPr dirty="0" sz="1600" spc="-10" b="1">
                <a:solidFill>
                  <a:srgbClr val="2D2D1B"/>
                </a:solidFill>
                <a:latin typeface="Calibri"/>
                <a:cs typeface="Calibri"/>
              </a:rPr>
              <a:t>payout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0" y="4857841"/>
            <a:ext cx="9143365" cy="285750"/>
          </a:xfrm>
          <a:custGeom>
            <a:avLst/>
            <a:gdLst/>
            <a:ahLst/>
            <a:cxnLst/>
            <a:rect l="l" t="t" r="r" b="b"/>
            <a:pathLst>
              <a:path w="9143365" h="285750">
                <a:moveTo>
                  <a:pt x="0" y="285483"/>
                </a:moveTo>
                <a:lnTo>
                  <a:pt x="0" y="0"/>
                </a:lnTo>
                <a:lnTo>
                  <a:pt x="9143276" y="0"/>
                </a:lnTo>
                <a:lnTo>
                  <a:pt x="9143276" y="285483"/>
                </a:lnTo>
                <a:lnTo>
                  <a:pt x="0" y="285483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39" name="object 3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FEFD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464" y="215546"/>
            <a:ext cx="239331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55"/>
              <a:t>Key</a:t>
            </a:r>
            <a:r>
              <a:rPr dirty="0" sz="3200" spc="20"/>
              <a:t> </a:t>
            </a:r>
            <a:r>
              <a:rPr dirty="0" sz="3200" spc="70"/>
              <a:t>Terms</a:t>
            </a:r>
            <a:endParaRPr sz="3200"/>
          </a:p>
        </p:txBody>
      </p:sp>
      <p:grpSp>
        <p:nvGrpSpPr>
          <p:cNvPr id="4" name="object 4" descr=""/>
          <p:cNvGrpSpPr/>
          <p:nvPr/>
        </p:nvGrpSpPr>
        <p:grpSpPr>
          <a:xfrm>
            <a:off x="691565" y="1270434"/>
            <a:ext cx="2503170" cy="1402715"/>
            <a:chOff x="691565" y="1270434"/>
            <a:chExt cx="2503170" cy="140271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565" y="1270434"/>
              <a:ext cx="2502725" cy="140256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31519" y="1287363"/>
              <a:ext cx="2423160" cy="1323340"/>
            </a:xfrm>
            <a:custGeom>
              <a:avLst/>
              <a:gdLst/>
              <a:ahLst/>
              <a:cxnLst/>
              <a:rect l="l" t="t" r="r" b="b"/>
              <a:pathLst>
                <a:path w="2423160" h="1323339">
                  <a:moveTo>
                    <a:pt x="2422804" y="0"/>
                  </a:moveTo>
                  <a:lnTo>
                    <a:pt x="0" y="0"/>
                  </a:lnTo>
                  <a:lnTo>
                    <a:pt x="0" y="1322997"/>
                  </a:lnTo>
                  <a:lnTo>
                    <a:pt x="1211402" y="1322997"/>
                  </a:lnTo>
                  <a:lnTo>
                    <a:pt x="2422804" y="1322997"/>
                  </a:lnTo>
                  <a:lnTo>
                    <a:pt x="2422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855980" y="1235754"/>
            <a:ext cx="2125980" cy="102489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85"/>
              </a:spcBef>
            </a:pPr>
            <a:r>
              <a:rPr dirty="0" sz="1700" b="1">
                <a:solidFill>
                  <a:srgbClr val="4A4A2E"/>
                </a:solidFill>
                <a:latin typeface="Calibri"/>
                <a:cs typeface="Calibri"/>
              </a:rPr>
              <a:t>75/25</a:t>
            </a:r>
            <a:r>
              <a:rPr dirty="0" sz="1700" spc="-10" b="1">
                <a:solidFill>
                  <a:srgbClr val="4A4A2E"/>
                </a:solidFill>
                <a:latin typeface="Calibri"/>
                <a:cs typeface="Calibri"/>
              </a:rPr>
              <a:t> split</a:t>
            </a: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620"/>
              </a:spcBef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Enstream</a:t>
            </a:r>
            <a:r>
              <a:rPr dirty="0" sz="1200" spc="-5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(ORRI)</a:t>
            </a:r>
            <a:r>
              <a:rPr dirty="0" sz="12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covers</a:t>
            </a:r>
            <a:r>
              <a:rPr dirty="0" sz="12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up</a:t>
            </a:r>
            <a:r>
              <a:rPr dirty="0" sz="12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to</a:t>
            </a:r>
            <a:r>
              <a:rPr dirty="0" sz="12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75%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of</a:t>
            </a:r>
            <a:r>
              <a:rPr dirty="0" sz="12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capex;</a:t>
            </a:r>
            <a:r>
              <a:rPr dirty="0" sz="12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operator</a:t>
            </a:r>
            <a:r>
              <a:rPr dirty="0" sz="12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(WI)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 co-invests 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370681" y="1270434"/>
            <a:ext cx="2503170" cy="1402715"/>
            <a:chOff x="3370681" y="1270434"/>
            <a:chExt cx="2503170" cy="1402715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0681" y="1270434"/>
              <a:ext cx="2502725" cy="140256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410635" y="1287363"/>
              <a:ext cx="2423160" cy="1323340"/>
            </a:xfrm>
            <a:custGeom>
              <a:avLst/>
              <a:gdLst/>
              <a:ahLst/>
              <a:cxnLst/>
              <a:rect l="l" t="t" r="r" b="b"/>
              <a:pathLst>
                <a:path w="2423160" h="1323339">
                  <a:moveTo>
                    <a:pt x="2422804" y="0"/>
                  </a:moveTo>
                  <a:lnTo>
                    <a:pt x="0" y="0"/>
                  </a:lnTo>
                  <a:lnTo>
                    <a:pt x="0" y="1322997"/>
                  </a:lnTo>
                  <a:lnTo>
                    <a:pt x="1211402" y="1322997"/>
                  </a:lnTo>
                  <a:lnTo>
                    <a:pt x="2422804" y="1322997"/>
                  </a:lnTo>
                  <a:lnTo>
                    <a:pt x="2422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535095" y="1236276"/>
            <a:ext cx="2068195" cy="84137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700" b="1">
                <a:solidFill>
                  <a:srgbClr val="4A4A2E"/>
                </a:solidFill>
                <a:latin typeface="Calibri"/>
                <a:cs typeface="Calibri"/>
              </a:rPr>
              <a:t>Escrowed</a:t>
            </a:r>
            <a:r>
              <a:rPr dirty="0" sz="1700" spc="-45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4A4A2E"/>
                </a:solidFill>
                <a:latin typeface="Calibri"/>
                <a:cs typeface="Calibri"/>
              </a:rPr>
              <a:t>proceeds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20"/>
              </a:spcBef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ORRI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purchased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at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closing;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proceeds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fund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 development</a:t>
            </a:r>
            <a:r>
              <a:rPr dirty="0" sz="12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6049797" y="1270434"/>
            <a:ext cx="2503170" cy="1402715"/>
            <a:chOff x="6049797" y="1270434"/>
            <a:chExt cx="2503170" cy="1402715"/>
          </a:xfrm>
        </p:grpSpPr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9797" y="1270434"/>
              <a:ext cx="2502725" cy="140256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089764" y="1287363"/>
              <a:ext cx="2423160" cy="1323340"/>
            </a:xfrm>
            <a:custGeom>
              <a:avLst/>
              <a:gdLst/>
              <a:ahLst/>
              <a:cxnLst/>
              <a:rect l="l" t="t" r="r" b="b"/>
              <a:pathLst>
                <a:path w="2423159" h="1323339">
                  <a:moveTo>
                    <a:pt x="2422791" y="0"/>
                  </a:moveTo>
                  <a:lnTo>
                    <a:pt x="0" y="0"/>
                  </a:lnTo>
                  <a:lnTo>
                    <a:pt x="0" y="1322997"/>
                  </a:lnTo>
                  <a:lnTo>
                    <a:pt x="1211389" y="1322997"/>
                  </a:lnTo>
                  <a:lnTo>
                    <a:pt x="2422791" y="1322997"/>
                  </a:lnTo>
                  <a:lnTo>
                    <a:pt x="2422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214224" y="1235754"/>
            <a:ext cx="2004695" cy="102489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700" b="1">
                <a:solidFill>
                  <a:srgbClr val="4A4A2E"/>
                </a:solidFill>
                <a:latin typeface="Calibri"/>
                <a:cs typeface="Calibri"/>
              </a:rPr>
              <a:t>200%+</a:t>
            </a:r>
            <a:r>
              <a:rPr dirty="0" sz="1700" spc="-3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4A4A2E"/>
                </a:solidFill>
                <a:latin typeface="Calibri"/>
                <a:cs typeface="Calibri"/>
              </a:rPr>
              <a:t>payout</a:t>
            </a:r>
            <a:r>
              <a:rPr dirty="0" sz="1700" spc="-3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4A4A2E"/>
                </a:solidFill>
                <a:latin typeface="Calibri"/>
                <a:cs typeface="Calibri"/>
              </a:rPr>
              <a:t>target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20"/>
              </a:spcBef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200%+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ORRI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payout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target,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 then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step-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down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to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small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%</a:t>
            </a:r>
            <a:r>
              <a:rPr dirty="0" sz="12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of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NRI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in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perpetuity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91565" y="2903755"/>
            <a:ext cx="2503170" cy="1402715"/>
            <a:chOff x="691565" y="2903755"/>
            <a:chExt cx="2503170" cy="1402715"/>
          </a:xfrm>
        </p:grpSpPr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565" y="2903755"/>
              <a:ext cx="2502725" cy="140256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31519" y="2920684"/>
              <a:ext cx="2423160" cy="1323340"/>
            </a:xfrm>
            <a:custGeom>
              <a:avLst/>
              <a:gdLst/>
              <a:ahLst/>
              <a:cxnLst/>
              <a:rect l="l" t="t" r="r" b="b"/>
              <a:pathLst>
                <a:path w="2423160" h="1323339">
                  <a:moveTo>
                    <a:pt x="2422804" y="0"/>
                  </a:moveTo>
                  <a:lnTo>
                    <a:pt x="0" y="0"/>
                  </a:lnTo>
                  <a:lnTo>
                    <a:pt x="0" y="1322997"/>
                  </a:lnTo>
                  <a:lnTo>
                    <a:pt x="1211402" y="1322997"/>
                  </a:lnTo>
                  <a:lnTo>
                    <a:pt x="2422804" y="1322997"/>
                  </a:lnTo>
                  <a:lnTo>
                    <a:pt x="2422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855980" y="2869598"/>
            <a:ext cx="1939925" cy="84137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700" spc="-10" b="1">
                <a:solidFill>
                  <a:srgbClr val="4A4A2E"/>
                </a:solidFill>
                <a:latin typeface="Calibri"/>
                <a:cs typeface="Calibri"/>
              </a:rPr>
              <a:t>Reconveyance</a:t>
            </a:r>
            <a:r>
              <a:rPr dirty="0" sz="1700" spc="-5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4A4A2E"/>
                </a:solidFill>
                <a:latin typeface="Calibri"/>
                <a:cs typeface="Calibri"/>
              </a:rPr>
              <a:t>option</a:t>
            </a:r>
            <a:endParaRPr sz="1700">
              <a:latin typeface="Calibri"/>
              <a:cs typeface="Calibri"/>
            </a:endParaRPr>
          </a:p>
          <a:p>
            <a:pPr marL="12700" marR="92075">
              <a:lnSpc>
                <a:spcPct val="100000"/>
              </a:lnSpc>
              <a:spcBef>
                <a:spcPts val="620"/>
              </a:spcBef>
            </a:pP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Operator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can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 reconvey 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and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eliminate</a:t>
            </a:r>
            <a:r>
              <a:rPr dirty="0" sz="1200" spc="-4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royalty</a:t>
            </a:r>
            <a:r>
              <a:rPr dirty="0" sz="1200" spc="-4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after</a:t>
            </a:r>
            <a:r>
              <a:rPr dirty="0" sz="1200" spc="-4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payout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370681" y="2903755"/>
            <a:ext cx="2503170" cy="1402715"/>
            <a:chOff x="3370681" y="2903755"/>
            <a:chExt cx="2503170" cy="1402715"/>
          </a:xfrm>
        </p:grpSpPr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0681" y="2903755"/>
              <a:ext cx="2502725" cy="140256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410635" y="2920684"/>
              <a:ext cx="2423160" cy="1323340"/>
            </a:xfrm>
            <a:custGeom>
              <a:avLst/>
              <a:gdLst/>
              <a:ahLst/>
              <a:cxnLst/>
              <a:rect l="l" t="t" r="r" b="b"/>
              <a:pathLst>
                <a:path w="2423160" h="1323339">
                  <a:moveTo>
                    <a:pt x="2422804" y="0"/>
                  </a:moveTo>
                  <a:lnTo>
                    <a:pt x="0" y="0"/>
                  </a:lnTo>
                  <a:lnTo>
                    <a:pt x="0" y="1322997"/>
                  </a:lnTo>
                  <a:lnTo>
                    <a:pt x="1211402" y="1322997"/>
                  </a:lnTo>
                  <a:lnTo>
                    <a:pt x="2422804" y="1322997"/>
                  </a:lnTo>
                  <a:lnTo>
                    <a:pt x="2422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3535095" y="2869076"/>
            <a:ext cx="2141855" cy="87249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700" spc="-25" b="1">
                <a:solidFill>
                  <a:srgbClr val="4A4A2E"/>
                </a:solidFill>
                <a:latin typeface="Calibri"/>
                <a:cs typeface="Calibri"/>
              </a:rPr>
              <a:t>Bank-</a:t>
            </a:r>
            <a:r>
              <a:rPr dirty="0" sz="1700" spc="-10" b="1">
                <a:solidFill>
                  <a:srgbClr val="4A4A2E"/>
                </a:solidFill>
                <a:latin typeface="Calibri"/>
                <a:cs typeface="Calibri"/>
              </a:rPr>
              <a:t>friendly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16500"/>
              </a:lnSpc>
              <a:spcBef>
                <a:spcPts val="385"/>
              </a:spcBef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Standard</a:t>
            </a:r>
            <a:r>
              <a:rPr dirty="0" sz="1200" spc="-4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industry</a:t>
            </a:r>
            <a:r>
              <a:rPr dirty="0" sz="1200" spc="-4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documentation;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no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encumbrance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on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credit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facility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0" y="4857841"/>
            <a:ext cx="9143365" cy="285750"/>
          </a:xfrm>
          <a:custGeom>
            <a:avLst/>
            <a:gdLst/>
            <a:ahLst/>
            <a:cxnLst/>
            <a:rect l="l" t="t" r="r" b="b"/>
            <a:pathLst>
              <a:path w="9143365" h="285750">
                <a:moveTo>
                  <a:pt x="0" y="285483"/>
                </a:moveTo>
                <a:lnTo>
                  <a:pt x="0" y="0"/>
                </a:lnTo>
                <a:lnTo>
                  <a:pt x="9143276" y="0"/>
                </a:lnTo>
                <a:lnTo>
                  <a:pt x="9143276" y="285483"/>
                </a:lnTo>
                <a:lnTo>
                  <a:pt x="0" y="285483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FEFD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60"/>
              <a:t>Wellbores:</a:t>
            </a:r>
            <a:r>
              <a:rPr dirty="0" spc="35"/>
              <a:t> </a:t>
            </a:r>
            <a:r>
              <a:rPr dirty="0" spc="229"/>
              <a:t>Where</a:t>
            </a:r>
            <a:r>
              <a:rPr dirty="0" spc="35"/>
              <a:t> </a:t>
            </a:r>
            <a:r>
              <a:rPr dirty="0" spc="130"/>
              <a:t>The</a:t>
            </a:r>
            <a:r>
              <a:rPr dirty="0" spc="40"/>
              <a:t> </a:t>
            </a:r>
            <a:r>
              <a:rPr dirty="0" spc="114"/>
              <a:t>Capital</a:t>
            </a:r>
            <a:r>
              <a:rPr dirty="0" spc="35"/>
              <a:t> </a:t>
            </a:r>
            <a:r>
              <a:rPr dirty="0" spc="105"/>
              <a:t>Flows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874077" y="734392"/>
            <a:ext cx="2640330" cy="902335"/>
            <a:chOff x="874077" y="734392"/>
            <a:chExt cx="2640330" cy="9023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077" y="734392"/>
              <a:ext cx="2639885" cy="90216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14044" y="751321"/>
              <a:ext cx="2560320" cy="822960"/>
            </a:xfrm>
            <a:custGeom>
              <a:avLst/>
              <a:gdLst/>
              <a:ahLst/>
              <a:cxnLst/>
              <a:rect l="l" t="t" r="r" b="b"/>
              <a:pathLst>
                <a:path w="2560320" h="822960">
                  <a:moveTo>
                    <a:pt x="2559951" y="0"/>
                  </a:moveTo>
                  <a:lnTo>
                    <a:pt x="0" y="0"/>
                  </a:lnTo>
                  <a:lnTo>
                    <a:pt x="0" y="822604"/>
                  </a:lnTo>
                  <a:lnTo>
                    <a:pt x="1280160" y="822604"/>
                  </a:lnTo>
                  <a:lnTo>
                    <a:pt x="2559951" y="822604"/>
                  </a:lnTo>
                  <a:lnTo>
                    <a:pt x="2559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378699" y="682009"/>
            <a:ext cx="1630045" cy="63119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600" spc="75" b="1">
                <a:solidFill>
                  <a:srgbClr val="4A4A2E"/>
                </a:solidFill>
                <a:latin typeface="Bookman Old Style"/>
                <a:cs typeface="Bookman Old Style"/>
              </a:rPr>
              <a:t>Operator</a:t>
            </a:r>
            <a:r>
              <a:rPr dirty="0" sz="1600" spc="10" b="1">
                <a:solidFill>
                  <a:srgbClr val="4A4A2E"/>
                </a:solidFill>
                <a:latin typeface="Bookman Old Style"/>
                <a:cs typeface="Bookman Old Style"/>
              </a:rPr>
              <a:t> </a:t>
            </a:r>
            <a:r>
              <a:rPr dirty="0" sz="1600" spc="190" b="1">
                <a:solidFill>
                  <a:srgbClr val="4A4A2E"/>
                </a:solidFill>
                <a:latin typeface="Bookman Old Style"/>
                <a:cs typeface="Bookman Old Style"/>
              </a:rPr>
              <a:t>(WI)</a:t>
            </a:r>
            <a:endParaRPr sz="1600">
              <a:latin typeface="Bookman Old Style"/>
              <a:cs typeface="Bookman Old Style"/>
            </a:endParaRPr>
          </a:p>
          <a:p>
            <a:pPr marL="74295">
              <a:lnSpc>
                <a:spcPct val="100000"/>
              </a:lnSpc>
              <a:spcBef>
                <a:spcPts val="600"/>
              </a:spcBef>
            </a:pP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Co-invests</a:t>
            </a:r>
            <a:r>
              <a:rPr dirty="0" sz="12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25%</a:t>
            </a:r>
            <a:r>
              <a:rPr dirty="0" sz="1200" spc="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of 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capex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628957" y="734392"/>
            <a:ext cx="2640330" cy="902335"/>
            <a:chOff x="5628957" y="734392"/>
            <a:chExt cx="2640330" cy="902335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8957" y="734392"/>
              <a:ext cx="2639885" cy="90216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668924" y="751321"/>
              <a:ext cx="2560320" cy="822960"/>
            </a:xfrm>
            <a:custGeom>
              <a:avLst/>
              <a:gdLst/>
              <a:ahLst/>
              <a:cxnLst/>
              <a:rect l="l" t="t" r="r" b="b"/>
              <a:pathLst>
                <a:path w="2560320" h="822960">
                  <a:moveTo>
                    <a:pt x="2559951" y="0"/>
                  </a:moveTo>
                  <a:lnTo>
                    <a:pt x="0" y="0"/>
                  </a:lnTo>
                  <a:lnTo>
                    <a:pt x="0" y="822604"/>
                  </a:lnTo>
                  <a:lnTo>
                    <a:pt x="1280160" y="822604"/>
                  </a:lnTo>
                  <a:lnTo>
                    <a:pt x="2559951" y="822604"/>
                  </a:lnTo>
                  <a:lnTo>
                    <a:pt x="2559951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955741" y="682868"/>
            <a:ext cx="1986280" cy="63055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65" b="1">
                <a:solidFill>
                  <a:srgbClr val="B8A44C"/>
                </a:solidFill>
                <a:latin typeface="Bookman Old Style"/>
                <a:cs typeface="Bookman Old Style"/>
              </a:rPr>
              <a:t>Enstream</a:t>
            </a:r>
            <a:r>
              <a:rPr dirty="0" sz="1600" b="1">
                <a:solidFill>
                  <a:srgbClr val="B8A44C"/>
                </a:solidFill>
                <a:latin typeface="Bookman Old Style"/>
                <a:cs typeface="Bookman Old Style"/>
              </a:rPr>
              <a:t> </a:t>
            </a:r>
            <a:r>
              <a:rPr dirty="0" sz="1600" spc="120" b="1">
                <a:solidFill>
                  <a:srgbClr val="B8A44C"/>
                </a:solidFill>
                <a:latin typeface="Bookman Old Style"/>
                <a:cs typeface="Bookman Old Style"/>
              </a:rPr>
              <a:t>(ORRI)</a:t>
            </a:r>
            <a:endParaRPr sz="1600">
              <a:latin typeface="Bookman Old Style"/>
              <a:cs typeface="Bookman Old Style"/>
            </a:endParaRPr>
          </a:p>
          <a:p>
            <a:pPr marL="41275">
              <a:lnSpc>
                <a:spcPct val="100000"/>
              </a:lnSpc>
              <a:spcBef>
                <a:spcPts val="6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Purchases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ORRI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(75%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capex)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066302" y="1561581"/>
            <a:ext cx="25590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6B6B42"/>
                </a:solidFill>
                <a:latin typeface="Calibri"/>
                <a:cs typeface="Calibri"/>
              </a:rPr>
              <a:t>↓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821182" y="1561581"/>
            <a:ext cx="25590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6B6B42"/>
                </a:solidFill>
                <a:latin typeface="Calibri"/>
                <a:cs typeface="Calibri"/>
              </a:rPr>
              <a:t>↓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702877" y="1877392"/>
            <a:ext cx="3737610" cy="810895"/>
            <a:chOff x="2702877" y="1877392"/>
            <a:chExt cx="3737610" cy="810895"/>
          </a:xfrm>
        </p:grpSpPr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877" y="1877392"/>
              <a:ext cx="3737165" cy="81072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742844" y="1894321"/>
              <a:ext cx="3657600" cy="731520"/>
            </a:xfrm>
            <a:custGeom>
              <a:avLst/>
              <a:gdLst/>
              <a:ahLst/>
              <a:cxnLst/>
              <a:rect l="l" t="t" r="r" b="b"/>
              <a:pathLst>
                <a:path w="3657600" h="731519">
                  <a:moveTo>
                    <a:pt x="3657231" y="0"/>
                  </a:moveTo>
                  <a:lnTo>
                    <a:pt x="0" y="0"/>
                  </a:lnTo>
                  <a:lnTo>
                    <a:pt x="0" y="731164"/>
                  </a:lnTo>
                  <a:lnTo>
                    <a:pt x="1828799" y="731164"/>
                  </a:lnTo>
                  <a:lnTo>
                    <a:pt x="3657231" y="731164"/>
                  </a:lnTo>
                  <a:lnTo>
                    <a:pt x="3657231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2702877" y="2928952"/>
            <a:ext cx="3737610" cy="719455"/>
            <a:chOff x="2702877" y="2928952"/>
            <a:chExt cx="3737610" cy="719455"/>
          </a:xfrm>
        </p:grpSpPr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2877" y="2928952"/>
              <a:ext cx="3737165" cy="71928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742844" y="2945881"/>
              <a:ext cx="3657600" cy="640080"/>
            </a:xfrm>
            <a:custGeom>
              <a:avLst/>
              <a:gdLst/>
              <a:ahLst/>
              <a:cxnLst/>
              <a:rect l="l" t="t" r="r" b="b"/>
              <a:pathLst>
                <a:path w="3657600" h="640079">
                  <a:moveTo>
                    <a:pt x="3657231" y="0"/>
                  </a:moveTo>
                  <a:lnTo>
                    <a:pt x="0" y="0"/>
                  </a:lnTo>
                  <a:lnTo>
                    <a:pt x="0" y="639724"/>
                  </a:lnTo>
                  <a:lnTo>
                    <a:pt x="1828799" y="639724"/>
                  </a:lnTo>
                  <a:lnTo>
                    <a:pt x="3657231" y="639724"/>
                  </a:lnTo>
                  <a:lnTo>
                    <a:pt x="3657231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2769742" y="1826343"/>
            <a:ext cx="3596640" cy="1635760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894"/>
              </a:spcBef>
            </a:pPr>
            <a:r>
              <a:rPr dirty="0" sz="1600" spc="65" b="1">
                <a:solidFill>
                  <a:srgbClr val="2D2D1B"/>
                </a:solidFill>
                <a:latin typeface="Bookman Old Style"/>
                <a:cs typeface="Bookman Old Style"/>
              </a:rPr>
              <a:t>Escrowed</a:t>
            </a:r>
            <a:r>
              <a:rPr dirty="0" sz="1600" spc="40" b="1">
                <a:solidFill>
                  <a:srgbClr val="2D2D1B"/>
                </a:solidFill>
                <a:latin typeface="Bookman Old Style"/>
                <a:cs typeface="Bookman Old Style"/>
              </a:rPr>
              <a:t> </a:t>
            </a:r>
            <a:r>
              <a:rPr dirty="0" sz="1600" spc="65" b="1">
                <a:solidFill>
                  <a:srgbClr val="2D2D1B"/>
                </a:solidFill>
                <a:latin typeface="Bookman Old Style"/>
                <a:cs typeface="Bookman Old Style"/>
              </a:rPr>
              <a:t>Proceeds</a:t>
            </a:r>
            <a:endParaRPr sz="1600">
              <a:latin typeface="Bookman Old Style"/>
              <a:cs typeface="Bookman Old Style"/>
            </a:endParaRPr>
          </a:p>
          <a:p>
            <a:pPr algn="ctr" marL="1270">
              <a:lnSpc>
                <a:spcPct val="100000"/>
              </a:lnSpc>
              <a:spcBef>
                <a:spcPts val="600"/>
              </a:spcBef>
            </a:pPr>
            <a:r>
              <a:rPr dirty="0" sz="1200">
                <a:solidFill>
                  <a:srgbClr val="4A4A2E"/>
                </a:solidFill>
                <a:latin typeface="Calibri"/>
                <a:cs typeface="Calibri"/>
              </a:rPr>
              <a:t>Drawn</a:t>
            </a:r>
            <a:r>
              <a:rPr dirty="0" sz="1200" spc="-35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A4A2E"/>
                </a:solidFill>
                <a:latin typeface="Calibri"/>
                <a:cs typeface="Calibri"/>
              </a:rPr>
              <a:t>against</a:t>
            </a:r>
            <a:r>
              <a:rPr dirty="0" sz="1200" spc="-30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A4A2E"/>
                </a:solidFill>
                <a:latin typeface="Calibri"/>
                <a:cs typeface="Calibri"/>
              </a:rPr>
              <a:t>approved</a:t>
            </a:r>
            <a:r>
              <a:rPr dirty="0" sz="1200" spc="-30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A4A2E"/>
                </a:solidFill>
                <a:latin typeface="Calibri"/>
                <a:cs typeface="Calibri"/>
              </a:rPr>
              <a:t>development</a:t>
            </a:r>
            <a:r>
              <a:rPr dirty="0" sz="1200" spc="-30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A4A2E"/>
                </a:solidFill>
                <a:latin typeface="Calibri"/>
                <a:cs typeface="Calibri"/>
              </a:rPr>
              <a:t>milestones</a:t>
            </a:r>
            <a:endParaRPr sz="1200">
              <a:latin typeface="Calibri"/>
              <a:cs typeface="Calibri"/>
            </a:endParaRPr>
          </a:p>
          <a:p>
            <a:pPr algn="ctr" marL="6985">
              <a:lnSpc>
                <a:spcPct val="100000"/>
              </a:lnSpc>
              <a:spcBef>
                <a:spcPts val="745"/>
              </a:spcBef>
            </a:pPr>
            <a:r>
              <a:rPr dirty="0" sz="2000">
                <a:solidFill>
                  <a:srgbClr val="6B6B42"/>
                </a:solidFill>
                <a:latin typeface="Calibri"/>
                <a:cs typeface="Calibri"/>
              </a:rPr>
              <a:t>↓</a:t>
            </a:r>
            <a:endParaRPr sz="2000">
              <a:latin typeface="Calibri"/>
              <a:cs typeface="Calibri"/>
            </a:endParaRPr>
          </a:p>
          <a:p>
            <a:pPr algn="ctr" marL="3810">
              <a:lnSpc>
                <a:spcPct val="100000"/>
              </a:lnSpc>
              <a:spcBef>
                <a:spcPts val="1175"/>
              </a:spcBef>
            </a:pPr>
            <a:r>
              <a:rPr dirty="0" sz="1500" spc="55" b="1">
                <a:solidFill>
                  <a:srgbClr val="FFFFFF"/>
                </a:solidFill>
                <a:latin typeface="Bookman Old Style"/>
                <a:cs typeface="Bookman Old Style"/>
              </a:rPr>
              <a:t>Development</a:t>
            </a:r>
            <a:r>
              <a:rPr dirty="0" sz="1500" spc="2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1500" spc="140" b="1">
                <a:solidFill>
                  <a:srgbClr val="FFFFFF"/>
                </a:solidFill>
                <a:latin typeface="Bookman Old Style"/>
                <a:cs typeface="Bookman Old Style"/>
              </a:rPr>
              <a:t>&amp;</a:t>
            </a:r>
            <a:r>
              <a:rPr dirty="0" sz="1500" spc="3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1500" spc="50" b="1">
                <a:solidFill>
                  <a:srgbClr val="FFFFFF"/>
                </a:solidFill>
                <a:latin typeface="Bookman Old Style"/>
                <a:cs typeface="Bookman Old Style"/>
              </a:rPr>
              <a:t>Production</a:t>
            </a:r>
            <a:endParaRPr sz="150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1200" spc="-10">
                <a:solidFill>
                  <a:srgbClr val="B8A44C"/>
                </a:solidFill>
                <a:latin typeface="Calibri"/>
                <a:cs typeface="Calibri"/>
              </a:rPr>
              <a:t>Operator</a:t>
            </a:r>
            <a:r>
              <a:rPr dirty="0" sz="1200" spc="-2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B8A44C"/>
                </a:solidFill>
                <a:latin typeface="Calibri"/>
                <a:cs typeface="Calibri"/>
              </a:rPr>
              <a:t>executes</a:t>
            </a:r>
            <a:r>
              <a:rPr dirty="0" sz="1200" spc="-1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B8A44C"/>
                </a:solidFill>
                <a:latin typeface="Calibri"/>
                <a:cs typeface="Calibri"/>
              </a:rPr>
              <a:t>plan</a:t>
            </a:r>
            <a:r>
              <a:rPr dirty="0" sz="1200" spc="25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B8A44C"/>
                </a:solidFill>
                <a:latin typeface="Calibri"/>
                <a:cs typeface="Calibri"/>
              </a:rPr>
              <a:t>|</a:t>
            </a:r>
            <a:r>
              <a:rPr dirty="0" sz="1200" spc="250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B8A44C"/>
                </a:solidFill>
                <a:latin typeface="Calibri"/>
                <a:cs typeface="Calibri"/>
              </a:rPr>
              <a:t>Reserves</a:t>
            </a:r>
            <a:r>
              <a:rPr dirty="0" sz="1200" spc="-10">
                <a:solidFill>
                  <a:srgbClr val="B8A44C"/>
                </a:solidFill>
                <a:latin typeface="Calibri"/>
                <a:cs typeface="Calibri"/>
              </a:rPr>
              <a:t> convert</a:t>
            </a:r>
            <a:r>
              <a:rPr dirty="0" sz="1200" spc="-15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B8A44C"/>
                </a:solidFill>
                <a:latin typeface="Calibri"/>
                <a:cs typeface="Calibri"/>
              </a:rPr>
              <a:t>to</a:t>
            </a:r>
            <a:r>
              <a:rPr dirty="0" sz="1200" spc="-10">
                <a:solidFill>
                  <a:srgbClr val="B8A44C"/>
                </a:solidFill>
                <a:latin typeface="Calibri"/>
                <a:cs typeface="Calibri"/>
              </a:rPr>
              <a:t> production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443742" y="3573261"/>
            <a:ext cx="25590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6B6B42"/>
                </a:solidFill>
                <a:latin typeface="Calibri"/>
                <a:cs typeface="Calibri"/>
              </a:rPr>
              <a:t>↓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874077" y="3889072"/>
            <a:ext cx="3280410" cy="810895"/>
            <a:chOff x="874077" y="3889072"/>
            <a:chExt cx="3280410" cy="810895"/>
          </a:xfrm>
        </p:grpSpPr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077" y="3889072"/>
              <a:ext cx="3279965" cy="810729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914044" y="3906001"/>
              <a:ext cx="3200400" cy="731520"/>
            </a:xfrm>
            <a:custGeom>
              <a:avLst/>
              <a:gdLst/>
              <a:ahLst/>
              <a:cxnLst/>
              <a:rect l="l" t="t" r="r" b="b"/>
              <a:pathLst>
                <a:path w="3200400" h="731520">
                  <a:moveTo>
                    <a:pt x="3200031" y="0"/>
                  </a:moveTo>
                  <a:lnTo>
                    <a:pt x="0" y="0"/>
                  </a:lnTo>
                  <a:lnTo>
                    <a:pt x="0" y="731164"/>
                  </a:lnTo>
                  <a:lnTo>
                    <a:pt x="1600200" y="731164"/>
                  </a:lnTo>
                  <a:lnTo>
                    <a:pt x="3200031" y="731164"/>
                  </a:lnTo>
                  <a:lnTo>
                    <a:pt x="3200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1430540" y="3867471"/>
            <a:ext cx="2164715" cy="73787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77800">
              <a:lnSpc>
                <a:spcPct val="100000"/>
              </a:lnSpc>
              <a:spcBef>
                <a:spcPts val="660"/>
              </a:spcBef>
            </a:pPr>
            <a:r>
              <a:rPr dirty="0" sz="1400" spc="70" b="1">
                <a:solidFill>
                  <a:srgbClr val="4A4A2E"/>
                </a:solidFill>
                <a:latin typeface="Bookman Old Style"/>
                <a:cs typeface="Bookman Old Style"/>
              </a:rPr>
              <a:t>Operator</a:t>
            </a:r>
            <a:r>
              <a:rPr dirty="0" sz="1400" spc="15" b="1">
                <a:solidFill>
                  <a:srgbClr val="4A4A2E"/>
                </a:solidFill>
                <a:latin typeface="Bookman Old Style"/>
                <a:cs typeface="Bookman Old Style"/>
              </a:rPr>
              <a:t> </a:t>
            </a:r>
            <a:r>
              <a:rPr dirty="0" sz="1400" spc="45" b="1">
                <a:solidFill>
                  <a:srgbClr val="4A4A2E"/>
                </a:solidFill>
                <a:latin typeface="Bookman Old Style"/>
                <a:cs typeface="Bookman Old Style"/>
              </a:rPr>
              <a:t>Revenue</a:t>
            </a:r>
            <a:endParaRPr sz="1400">
              <a:latin typeface="Bookman Old Style"/>
              <a:cs typeface="Bookman Old Style"/>
            </a:endParaRPr>
          </a:p>
          <a:p>
            <a:pPr marL="12700" marR="5080" indent="418465">
              <a:lnSpc>
                <a:spcPct val="100000"/>
              </a:lnSpc>
              <a:spcBef>
                <a:spcPts val="484"/>
              </a:spcBef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NRI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less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ORRI</a:t>
            </a:r>
            <a:r>
              <a:rPr dirty="0" sz="12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burden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Growing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share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as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ORRI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steps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down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988877" y="3889072"/>
            <a:ext cx="3280410" cy="810895"/>
            <a:chOff x="4988877" y="3889072"/>
            <a:chExt cx="3280410" cy="810895"/>
          </a:xfrm>
        </p:grpSpPr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8877" y="3889072"/>
              <a:ext cx="3279965" cy="81072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5028844" y="3906001"/>
              <a:ext cx="3200400" cy="731520"/>
            </a:xfrm>
            <a:custGeom>
              <a:avLst/>
              <a:gdLst/>
              <a:ahLst/>
              <a:cxnLst/>
              <a:rect l="l" t="t" r="r" b="b"/>
              <a:pathLst>
                <a:path w="3200400" h="731520">
                  <a:moveTo>
                    <a:pt x="3200031" y="0"/>
                  </a:moveTo>
                  <a:lnTo>
                    <a:pt x="0" y="0"/>
                  </a:lnTo>
                  <a:lnTo>
                    <a:pt x="0" y="731164"/>
                  </a:lnTo>
                  <a:lnTo>
                    <a:pt x="1600200" y="731164"/>
                  </a:lnTo>
                  <a:lnTo>
                    <a:pt x="3200031" y="731164"/>
                  </a:lnTo>
                  <a:lnTo>
                    <a:pt x="3200031" y="0"/>
                  </a:lnTo>
                  <a:close/>
                </a:path>
              </a:pathLst>
            </a:custGeom>
            <a:solidFill>
              <a:srgbClr val="F7F5F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5588901" y="3867886"/>
            <a:ext cx="2077085" cy="73660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1400" spc="60" b="1">
                <a:solidFill>
                  <a:srgbClr val="4A4A2E"/>
                </a:solidFill>
                <a:latin typeface="Bookman Old Style"/>
                <a:cs typeface="Bookman Old Style"/>
              </a:rPr>
              <a:t>Enstream</a:t>
            </a:r>
            <a:r>
              <a:rPr dirty="0" sz="1400" spc="20" b="1">
                <a:solidFill>
                  <a:srgbClr val="4A4A2E"/>
                </a:solidFill>
                <a:latin typeface="Bookman Old Style"/>
                <a:cs typeface="Bookman Old Style"/>
              </a:rPr>
              <a:t> </a:t>
            </a:r>
            <a:r>
              <a:rPr dirty="0" sz="1400" spc="45" b="1">
                <a:solidFill>
                  <a:srgbClr val="4A4A2E"/>
                </a:solidFill>
                <a:latin typeface="Bookman Old Style"/>
                <a:cs typeface="Bookman Old Style"/>
              </a:rPr>
              <a:t>Revenue</a:t>
            </a:r>
            <a:endParaRPr sz="1400">
              <a:latin typeface="Bookman Old Style"/>
              <a:cs typeface="Bookman Old Style"/>
            </a:endParaRPr>
          </a:p>
          <a:p>
            <a:pPr algn="ctr" marL="12065" marR="5080">
              <a:lnSpc>
                <a:spcPct val="100000"/>
              </a:lnSpc>
              <a:spcBef>
                <a:spcPts val="480"/>
              </a:spcBef>
            </a:pP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25%-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75%</a:t>
            </a:r>
            <a:r>
              <a:rPr dirty="0" sz="12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NRI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until</a:t>
            </a:r>
            <a:r>
              <a:rPr dirty="0" sz="1200" spc="-1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200%+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 payout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Then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reduces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to</a:t>
            </a:r>
            <a:r>
              <a:rPr dirty="0" sz="1200" spc="-3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tail</a:t>
            </a:r>
            <a:r>
              <a:rPr dirty="0" sz="1200" spc="-2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royalty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0" y="4857841"/>
            <a:ext cx="9143365" cy="285750"/>
          </a:xfrm>
          <a:custGeom>
            <a:avLst/>
            <a:gdLst/>
            <a:ahLst/>
            <a:cxnLst/>
            <a:rect l="l" t="t" r="r" b="b"/>
            <a:pathLst>
              <a:path w="9143365" h="285750">
                <a:moveTo>
                  <a:pt x="0" y="285483"/>
                </a:moveTo>
                <a:lnTo>
                  <a:pt x="0" y="0"/>
                </a:lnTo>
                <a:lnTo>
                  <a:pt x="9143276" y="0"/>
                </a:lnTo>
                <a:lnTo>
                  <a:pt x="9143276" y="285483"/>
                </a:lnTo>
                <a:lnTo>
                  <a:pt x="0" y="285483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4A4A2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355" y="0"/>
            <a:ext cx="9144000" cy="117475"/>
            <a:chOff x="-355" y="0"/>
            <a:chExt cx="9144000" cy="1174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"/>
              <a:ext cx="9143644" cy="11663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-355" y="0"/>
              <a:ext cx="9144000" cy="54610"/>
            </a:xfrm>
            <a:custGeom>
              <a:avLst/>
              <a:gdLst/>
              <a:ahLst/>
              <a:cxnLst/>
              <a:rect l="l" t="t" r="r" b="b"/>
              <a:pathLst>
                <a:path w="9144000" h="54610">
                  <a:moveTo>
                    <a:pt x="9143631" y="0"/>
                  </a:moveTo>
                  <a:lnTo>
                    <a:pt x="0" y="0"/>
                  </a:lnTo>
                  <a:lnTo>
                    <a:pt x="0" y="54355"/>
                  </a:lnTo>
                  <a:lnTo>
                    <a:pt x="4572000" y="54355"/>
                  </a:lnTo>
                  <a:lnTo>
                    <a:pt x="9143631" y="5435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261254"/>
            <a:ext cx="81280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75">
                <a:solidFill>
                  <a:srgbClr val="FFFFFF"/>
                </a:solidFill>
              </a:rPr>
              <a:t>Why</a:t>
            </a:r>
            <a:r>
              <a:rPr dirty="0" spc="30">
                <a:solidFill>
                  <a:srgbClr val="FFFFFF"/>
                </a:solidFill>
              </a:rPr>
              <a:t> </a:t>
            </a:r>
            <a:r>
              <a:rPr dirty="0" spc="145">
                <a:solidFill>
                  <a:srgbClr val="FFFFFF"/>
                </a:solidFill>
              </a:rPr>
              <a:t>Operators</a:t>
            </a:r>
            <a:r>
              <a:rPr dirty="0" spc="30">
                <a:solidFill>
                  <a:srgbClr val="FFFFFF"/>
                </a:solidFill>
              </a:rPr>
              <a:t> </a:t>
            </a:r>
            <a:r>
              <a:rPr dirty="0" spc="135">
                <a:solidFill>
                  <a:srgbClr val="FFFFFF"/>
                </a:solidFill>
              </a:rPr>
              <a:t>Choose</a:t>
            </a:r>
            <a:r>
              <a:rPr dirty="0" spc="35">
                <a:solidFill>
                  <a:srgbClr val="FFFFFF"/>
                </a:solidFill>
              </a:rPr>
              <a:t> </a:t>
            </a:r>
            <a:r>
              <a:rPr dirty="0" spc="105">
                <a:solidFill>
                  <a:srgbClr val="FFFFFF"/>
                </a:solidFill>
              </a:rPr>
              <a:t>This</a:t>
            </a:r>
            <a:r>
              <a:rPr dirty="0" spc="30">
                <a:solidFill>
                  <a:srgbClr val="FFFFFF"/>
                </a:solidFill>
              </a:rPr>
              <a:t> </a:t>
            </a:r>
            <a:r>
              <a:rPr dirty="0" spc="110">
                <a:solidFill>
                  <a:srgbClr val="FFFFFF"/>
                </a:solidFill>
              </a:rPr>
              <a:t>Structure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18464" y="1370421"/>
            <a:ext cx="243459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 b="0">
                <a:solidFill>
                  <a:srgbClr val="B8A44C"/>
                </a:solidFill>
                <a:latin typeface="Bookman Old Style"/>
                <a:cs typeface="Bookman Old Style"/>
              </a:rPr>
              <a:t>Operator</a:t>
            </a:r>
            <a:r>
              <a:rPr dirty="0" sz="1800" spc="30" b="0">
                <a:solidFill>
                  <a:srgbClr val="B8A44C"/>
                </a:solidFill>
                <a:latin typeface="Bookman Old Style"/>
                <a:cs typeface="Bookman Old Style"/>
              </a:rPr>
              <a:t> </a:t>
            </a:r>
            <a:r>
              <a:rPr dirty="0" sz="1800" spc="-10" b="0">
                <a:solidFill>
                  <a:srgbClr val="B8A44C"/>
                </a:solidFill>
                <a:latin typeface="Bookman Old Style"/>
                <a:cs typeface="Bookman Old Style"/>
              </a:rPr>
              <a:t>Outcomes</a:t>
            </a:r>
            <a:endParaRPr sz="1800">
              <a:latin typeface="Bookman Old Style"/>
              <a:cs typeface="Bookman Old Style"/>
            </a:endParaRPr>
          </a:p>
          <a:p>
            <a:pPr marL="440690" indent="-246379">
              <a:lnSpc>
                <a:spcPct val="100000"/>
              </a:lnSpc>
              <a:spcBef>
                <a:spcPts val="1315"/>
              </a:spcBef>
              <a:buFont typeface="MS PGothic"/>
              <a:buChar char="✓"/>
              <a:tabLst>
                <a:tab pos="441325" algn="l"/>
              </a:tabLst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debt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sheet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344" y="2251344"/>
            <a:ext cx="16617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810" indent="-245745">
              <a:lnSpc>
                <a:spcPct val="100000"/>
              </a:lnSpc>
              <a:spcBef>
                <a:spcPts val="100"/>
              </a:spcBef>
              <a:buFont typeface="MS PGothic"/>
              <a:buChar char="✓"/>
              <a:tabLst>
                <a:tab pos="258445" algn="l"/>
              </a:tabLst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dilution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1344" y="2690179"/>
            <a:ext cx="25723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810" indent="-245745">
              <a:lnSpc>
                <a:spcPct val="100000"/>
              </a:lnSpc>
              <a:spcBef>
                <a:spcPts val="100"/>
              </a:spcBef>
              <a:buFont typeface="MS PGothic"/>
              <a:buChar char="✓"/>
              <a:tabLst>
                <a:tab pos="258445" algn="l"/>
              </a:tabLst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Retain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1344" y="3129028"/>
            <a:ext cx="240855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810" indent="-245745">
              <a:lnSpc>
                <a:spcPct val="100000"/>
              </a:lnSpc>
              <a:spcBef>
                <a:spcPts val="100"/>
              </a:spcBef>
              <a:buFont typeface="MS PGothic"/>
              <a:buChar char="✓"/>
              <a:tabLst>
                <a:tab pos="258445" algn="l"/>
              </a:tabLst>
            </a:pP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Strengthens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collateral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01344" y="3567864"/>
            <a:ext cx="19951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810" indent="-245745">
              <a:lnSpc>
                <a:spcPct val="100000"/>
              </a:lnSpc>
              <a:spcBef>
                <a:spcPts val="100"/>
              </a:spcBef>
              <a:buFont typeface="MS PGothic"/>
              <a:buChar char="✓"/>
              <a:tabLst>
                <a:tab pos="258445" algn="l"/>
              </a:tabLst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Converts</a:t>
            </a:r>
            <a:r>
              <a:rPr dirty="0" sz="15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PDNP</a:t>
            </a:r>
            <a:r>
              <a:rPr dirty="0" sz="15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PDP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988877" y="1079985"/>
            <a:ext cx="3737610" cy="2914015"/>
            <a:chOff x="4988877" y="1079985"/>
            <a:chExt cx="3737610" cy="2914015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8877" y="1079985"/>
              <a:ext cx="3737165" cy="291386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028844" y="1096926"/>
              <a:ext cx="3657600" cy="2834640"/>
            </a:xfrm>
            <a:custGeom>
              <a:avLst/>
              <a:gdLst/>
              <a:ahLst/>
              <a:cxnLst/>
              <a:rect l="l" t="t" r="r" b="b"/>
              <a:pathLst>
                <a:path w="3657600" h="2834640">
                  <a:moveTo>
                    <a:pt x="3657231" y="0"/>
                  </a:moveTo>
                  <a:lnTo>
                    <a:pt x="0" y="0"/>
                  </a:lnTo>
                  <a:lnTo>
                    <a:pt x="0" y="2834271"/>
                  </a:lnTo>
                  <a:lnTo>
                    <a:pt x="1828800" y="2834271"/>
                  </a:lnTo>
                  <a:lnTo>
                    <a:pt x="3657231" y="2834271"/>
                  </a:lnTo>
                  <a:lnTo>
                    <a:pt x="3657231" y="0"/>
                  </a:lnTo>
                  <a:close/>
                </a:path>
              </a:pathLst>
            </a:custGeom>
            <a:solidFill>
              <a:srgbClr val="3D3D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436260" y="1328158"/>
            <a:ext cx="2840990" cy="2418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3860" marR="396240" indent="58419">
              <a:lnSpc>
                <a:spcPct val="116599"/>
              </a:lnSpc>
              <a:spcBef>
                <a:spcPts val="100"/>
              </a:spcBef>
            </a:pPr>
            <a:r>
              <a:rPr dirty="0" sz="3000" b="1">
                <a:solidFill>
                  <a:srgbClr val="B8A44C"/>
                </a:solidFill>
                <a:latin typeface="Bookman Old Style"/>
                <a:cs typeface="Bookman Old Style"/>
              </a:rPr>
              <a:t>You</a:t>
            </a:r>
            <a:r>
              <a:rPr dirty="0" sz="3000" spc="95" b="1">
                <a:solidFill>
                  <a:srgbClr val="B8A44C"/>
                </a:solidFill>
                <a:latin typeface="Bookman Old Style"/>
                <a:cs typeface="Bookman Old Style"/>
              </a:rPr>
              <a:t> </a:t>
            </a:r>
            <a:r>
              <a:rPr dirty="0" sz="3000" spc="114" b="1">
                <a:solidFill>
                  <a:srgbClr val="B8A44C"/>
                </a:solidFill>
                <a:latin typeface="Bookman Old Style"/>
                <a:cs typeface="Bookman Old Style"/>
              </a:rPr>
              <a:t>keep </a:t>
            </a:r>
            <a:r>
              <a:rPr dirty="0" sz="3000" spc="95" b="1">
                <a:solidFill>
                  <a:srgbClr val="B8A44C"/>
                </a:solidFill>
                <a:latin typeface="Bookman Old Style"/>
                <a:cs typeface="Bookman Old Style"/>
              </a:rPr>
              <a:t>the</a:t>
            </a:r>
            <a:r>
              <a:rPr dirty="0" sz="3000" spc="25" b="1">
                <a:solidFill>
                  <a:srgbClr val="B8A44C"/>
                </a:solidFill>
                <a:latin typeface="Bookman Old Style"/>
                <a:cs typeface="Bookman Old Style"/>
              </a:rPr>
              <a:t> </a:t>
            </a:r>
            <a:r>
              <a:rPr dirty="0" sz="3000" spc="100" b="1">
                <a:solidFill>
                  <a:srgbClr val="B8A44C"/>
                </a:solidFill>
                <a:latin typeface="Bookman Old Style"/>
                <a:cs typeface="Bookman Old Style"/>
              </a:rPr>
              <a:t>wells.</a:t>
            </a:r>
            <a:endParaRPr sz="3000">
              <a:latin typeface="Bookman Old Style"/>
              <a:cs typeface="Bookman Old Style"/>
            </a:endParaRPr>
          </a:p>
          <a:p>
            <a:pPr marL="12700" marR="5080" indent="449580">
              <a:lnSpc>
                <a:spcPct val="116599"/>
              </a:lnSpc>
              <a:spcBef>
                <a:spcPts val="2045"/>
              </a:spcBef>
            </a:pPr>
            <a:r>
              <a:rPr dirty="0" sz="3000" b="1">
                <a:solidFill>
                  <a:srgbClr val="FFFFFF"/>
                </a:solidFill>
                <a:latin typeface="Bookman Old Style"/>
                <a:cs typeface="Bookman Old Style"/>
              </a:rPr>
              <a:t>You</a:t>
            </a:r>
            <a:r>
              <a:rPr dirty="0" sz="3000" spc="9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000" spc="114" b="1">
                <a:solidFill>
                  <a:srgbClr val="FFFFFF"/>
                </a:solidFill>
                <a:latin typeface="Bookman Old Style"/>
                <a:cs typeface="Bookman Old Style"/>
              </a:rPr>
              <a:t>keep </a:t>
            </a:r>
            <a:r>
              <a:rPr dirty="0" sz="3000" spc="95" b="1">
                <a:solidFill>
                  <a:srgbClr val="FFFFFF"/>
                </a:solidFill>
                <a:latin typeface="Bookman Old Style"/>
                <a:cs typeface="Bookman Old Style"/>
              </a:rPr>
              <a:t>the</a:t>
            </a:r>
            <a:r>
              <a:rPr dirty="0" sz="3000" spc="2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000" spc="35" b="1">
                <a:solidFill>
                  <a:srgbClr val="FFFFFF"/>
                </a:solidFill>
                <a:latin typeface="Bookman Old Style"/>
                <a:cs typeface="Bookman Old Style"/>
              </a:rPr>
              <a:t>company.</a:t>
            </a:r>
            <a:endParaRPr sz="3000">
              <a:latin typeface="Bookman Old Style"/>
              <a:cs typeface="Bookman Old Style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91197" y="4371825"/>
            <a:ext cx="7760970" cy="445134"/>
            <a:chOff x="691197" y="4371825"/>
            <a:chExt cx="7760970" cy="445134"/>
          </a:xfrm>
        </p:grpSpPr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197" y="4371825"/>
              <a:ext cx="7760525" cy="44498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31164" y="4388766"/>
              <a:ext cx="7680959" cy="365760"/>
            </a:xfrm>
            <a:custGeom>
              <a:avLst/>
              <a:gdLst/>
              <a:ahLst/>
              <a:cxnLst/>
              <a:rect l="l" t="t" r="r" b="b"/>
              <a:pathLst>
                <a:path w="7680959" h="365760">
                  <a:moveTo>
                    <a:pt x="7680591" y="0"/>
                  </a:moveTo>
                  <a:lnTo>
                    <a:pt x="0" y="0"/>
                  </a:lnTo>
                  <a:lnTo>
                    <a:pt x="0" y="365391"/>
                  </a:lnTo>
                  <a:lnTo>
                    <a:pt x="3840479" y="365391"/>
                  </a:lnTo>
                  <a:lnTo>
                    <a:pt x="7680591" y="365391"/>
                  </a:lnTo>
                  <a:lnTo>
                    <a:pt x="7680591" y="0"/>
                  </a:lnTo>
                  <a:close/>
                </a:path>
              </a:pathLst>
            </a:custGeom>
            <a:solidFill>
              <a:srgbClr val="B8A44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513063" y="4376054"/>
            <a:ext cx="4109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A4A2E"/>
                </a:solidFill>
                <a:latin typeface="Calibri"/>
                <a:cs typeface="Calibri"/>
              </a:rPr>
              <a:t>Streamlined</a:t>
            </a:r>
            <a:r>
              <a:rPr dirty="0" sz="1200" spc="-3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A4A2E"/>
                </a:solidFill>
                <a:latin typeface="Calibri"/>
                <a:cs typeface="Calibri"/>
              </a:rPr>
              <a:t>closing</a:t>
            </a:r>
            <a:r>
              <a:rPr dirty="0" sz="1200" spc="-3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A4A2E"/>
                </a:solidFill>
                <a:latin typeface="Calibri"/>
                <a:cs typeface="Calibri"/>
              </a:rPr>
              <a:t>process</a:t>
            </a:r>
            <a:r>
              <a:rPr dirty="0" sz="1200" spc="22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A4A2E"/>
                </a:solidFill>
                <a:latin typeface="Calibri"/>
                <a:cs typeface="Calibri"/>
              </a:rPr>
              <a:t>|</a:t>
            </a:r>
            <a:r>
              <a:rPr dirty="0" sz="1200" spc="215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A4A2E"/>
                </a:solidFill>
                <a:latin typeface="Calibri"/>
                <a:cs typeface="Calibri"/>
              </a:rPr>
              <a:t>Standard</a:t>
            </a:r>
            <a:r>
              <a:rPr dirty="0" sz="1200" spc="-3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A4A2E"/>
                </a:solidFill>
                <a:latin typeface="Calibri"/>
                <a:cs typeface="Calibri"/>
              </a:rPr>
              <a:t>industry</a:t>
            </a:r>
            <a:r>
              <a:rPr dirty="0" sz="1200" spc="-25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4A4A2E"/>
                </a:solidFill>
                <a:latin typeface="Calibri"/>
                <a:cs typeface="Calibri"/>
              </a:rPr>
              <a:t>documentation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0" y="4857841"/>
            <a:ext cx="9144000" cy="285750"/>
            <a:chOff x="0" y="4857841"/>
            <a:chExt cx="9144000" cy="285750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071303"/>
              <a:ext cx="9143644" cy="7202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0" y="4857841"/>
              <a:ext cx="9143365" cy="285750"/>
            </a:xfrm>
            <a:custGeom>
              <a:avLst/>
              <a:gdLst/>
              <a:ahLst/>
              <a:cxnLst/>
              <a:rect l="l" t="t" r="r" b="b"/>
              <a:pathLst>
                <a:path w="9143365" h="285750">
                  <a:moveTo>
                    <a:pt x="0" y="285483"/>
                  </a:moveTo>
                  <a:lnTo>
                    <a:pt x="0" y="0"/>
                  </a:lnTo>
                  <a:lnTo>
                    <a:pt x="9143276" y="0"/>
                  </a:lnTo>
                  <a:lnTo>
                    <a:pt x="9143276" y="285483"/>
                  </a:lnTo>
                  <a:lnTo>
                    <a:pt x="0" y="285483"/>
                  </a:lnTo>
                  <a:close/>
                </a:path>
              </a:pathLst>
            </a:custGeom>
            <a:solidFill>
              <a:srgbClr val="3D3D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"/>
            <a:ext cx="9144000" cy="5144135"/>
          </a:xfrm>
          <a:custGeom>
            <a:avLst/>
            <a:gdLst/>
            <a:ahLst/>
            <a:cxnLst/>
            <a:rect l="l" t="t" r="r" b="b"/>
            <a:pathLst>
              <a:path w="9144000" h="5144135">
                <a:moveTo>
                  <a:pt x="9144000" y="0"/>
                </a:moveTo>
                <a:lnTo>
                  <a:pt x="0" y="0"/>
                </a:lnTo>
                <a:lnTo>
                  <a:pt x="0" y="5143677"/>
                </a:lnTo>
                <a:lnTo>
                  <a:pt x="9144000" y="5143677"/>
                </a:lnTo>
                <a:lnTo>
                  <a:pt x="9144000" y="0"/>
                </a:lnTo>
                <a:close/>
              </a:path>
            </a:pathLst>
          </a:custGeom>
          <a:solidFill>
            <a:srgbClr val="F7F5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261266"/>
            <a:ext cx="806132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135"/>
              <a:t>Reserve</a:t>
            </a:r>
            <a:r>
              <a:rPr dirty="0" sz="3200" spc="5"/>
              <a:t> </a:t>
            </a:r>
            <a:r>
              <a:rPr dirty="0" sz="3200" spc="135"/>
              <a:t>Report</a:t>
            </a:r>
            <a:r>
              <a:rPr dirty="0" sz="3200" spc="10"/>
              <a:t> </a:t>
            </a:r>
            <a:r>
              <a:rPr dirty="0" sz="3200"/>
              <a:t>To</a:t>
            </a:r>
            <a:r>
              <a:rPr dirty="0" sz="3200" spc="5"/>
              <a:t> </a:t>
            </a:r>
            <a:r>
              <a:rPr dirty="0" sz="3200" spc="90"/>
              <a:t>First</a:t>
            </a:r>
            <a:r>
              <a:rPr dirty="0" sz="3200" spc="10"/>
              <a:t> </a:t>
            </a:r>
            <a:r>
              <a:rPr dirty="0" sz="3200" spc="125"/>
              <a:t>Production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718464" y="1176022"/>
            <a:ext cx="29457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B8A44C"/>
                </a:solidFill>
                <a:latin typeface="Calibri"/>
                <a:cs typeface="Calibri"/>
              </a:rPr>
              <a:t>Streamlined</a:t>
            </a:r>
            <a:r>
              <a:rPr dirty="0" sz="1400" spc="-25" b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B8A44C"/>
                </a:solidFill>
                <a:latin typeface="Calibri"/>
                <a:cs typeface="Calibri"/>
              </a:rPr>
              <a:t>process</a:t>
            </a:r>
            <a:r>
              <a:rPr dirty="0" sz="1400" spc="-25" b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B8A44C"/>
                </a:solidFill>
                <a:latin typeface="Calibri"/>
                <a:cs typeface="Calibri"/>
              </a:rPr>
              <a:t>from</a:t>
            </a:r>
            <a:r>
              <a:rPr dirty="0" sz="1400" spc="-25" b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B8A44C"/>
                </a:solidFill>
                <a:latin typeface="Calibri"/>
                <a:cs typeface="Calibri"/>
              </a:rPr>
              <a:t>LOI</a:t>
            </a:r>
            <a:r>
              <a:rPr dirty="0" sz="1400" spc="-30" b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B8A44C"/>
                </a:solidFill>
                <a:latin typeface="Calibri"/>
                <a:cs typeface="Calibri"/>
              </a:rPr>
              <a:t>to</a:t>
            </a:r>
            <a:r>
              <a:rPr dirty="0" sz="1400" spc="-20" b="1">
                <a:solidFill>
                  <a:srgbClr val="B8A44C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B8A44C"/>
                </a:solidFill>
                <a:latin typeface="Calibri"/>
                <a:cs typeface="Calibri"/>
              </a:rPr>
              <a:t>closing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36917" y="1491477"/>
            <a:ext cx="720090" cy="720090"/>
            <a:chOff x="736917" y="1491477"/>
            <a:chExt cx="720090" cy="72009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917" y="1491477"/>
              <a:ext cx="720001" cy="71964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76884" y="1508406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80" h="640080">
                  <a:moveTo>
                    <a:pt x="320040" y="0"/>
                  </a:moveTo>
                  <a:lnTo>
                    <a:pt x="278201" y="2744"/>
                  </a:lnTo>
                  <a:lnTo>
                    <a:pt x="237239" y="10888"/>
                  </a:lnTo>
                  <a:lnTo>
                    <a:pt x="197624" y="24297"/>
                  </a:lnTo>
                  <a:lnTo>
                    <a:pt x="159829" y="42837"/>
                  </a:lnTo>
                  <a:lnTo>
                    <a:pt x="124999" y="66136"/>
                  </a:lnTo>
                  <a:lnTo>
                    <a:pt x="93641" y="93687"/>
                  </a:lnTo>
                  <a:lnTo>
                    <a:pt x="66130" y="125154"/>
                  </a:lnTo>
                  <a:lnTo>
                    <a:pt x="42837" y="160197"/>
                  </a:lnTo>
                  <a:lnTo>
                    <a:pt x="24297" y="197780"/>
                  </a:lnTo>
                  <a:lnTo>
                    <a:pt x="10888" y="237285"/>
                  </a:lnTo>
                  <a:lnTo>
                    <a:pt x="2744" y="278207"/>
                  </a:lnTo>
                  <a:lnTo>
                    <a:pt x="0" y="320040"/>
                  </a:lnTo>
                  <a:lnTo>
                    <a:pt x="2744" y="361878"/>
                  </a:lnTo>
                  <a:lnTo>
                    <a:pt x="10888" y="402839"/>
                  </a:lnTo>
                  <a:lnTo>
                    <a:pt x="24297" y="442449"/>
                  </a:lnTo>
                  <a:lnTo>
                    <a:pt x="42837" y="480237"/>
                  </a:lnTo>
                  <a:lnTo>
                    <a:pt x="66136" y="515073"/>
                  </a:lnTo>
                  <a:lnTo>
                    <a:pt x="93687" y="546430"/>
                  </a:lnTo>
                  <a:lnTo>
                    <a:pt x="125154" y="573938"/>
                  </a:lnTo>
                  <a:lnTo>
                    <a:pt x="160197" y="597230"/>
                  </a:lnTo>
                  <a:lnTo>
                    <a:pt x="197780" y="615771"/>
                  </a:lnTo>
                  <a:lnTo>
                    <a:pt x="237285" y="629184"/>
                  </a:lnTo>
                  <a:lnTo>
                    <a:pt x="278207" y="637333"/>
                  </a:lnTo>
                  <a:lnTo>
                    <a:pt x="320040" y="640080"/>
                  </a:lnTo>
                  <a:lnTo>
                    <a:pt x="361878" y="637333"/>
                  </a:lnTo>
                  <a:lnTo>
                    <a:pt x="402839" y="629184"/>
                  </a:lnTo>
                  <a:lnTo>
                    <a:pt x="442449" y="615771"/>
                  </a:lnTo>
                  <a:lnTo>
                    <a:pt x="480237" y="597230"/>
                  </a:lnTo>
                  <a:lnTo>
                    <a:pt x="515073" y="573938"/>
                  </a:lnTo>
                  <a:lnTo>
                    <a:pt x="546430" y="546430"/>
                  </a:lnTo>
                  <a:lnTo>
                    <a:pt x="573938" y="515073"/>
                  </a:lnTo>
                  <a:lnTo>
                    <a:pt x="597230" y="480237"/>
                  </a:lnTo>
                  <a:lnTo>
                    <a:pt x="615771" y="442449"/>
                  </a:lnTo>
                  <a:lnTo>
                    <a:pt x="629184" y="402839"/>
                  </a:lnTo>
                  <a:lnTo>
                    <a:pt x="637333" y="361878"/>
                  </a:lnTo>
                  <a:lnTo>
                    <a:pt x="640080" y="320040"/>
                  </a:lnTo>
                  <a:lnTo>
                    <a:pt x="637333" y="278201"/>
                  </a:lnTo>
                  <a:lnTo>
                    <a:pt x="629184" y="237239"/>
                  </a:lnTo>
                  <a:lnTo>
                    <a:pt x="615771" y="197624"/>
                  </a:lnTo>
                  <a:lnTo>
                    <a:pt x="597230" y="159829"/>
                  </a:lnTo>
                  <a:lnTo>
                    <a:pt x="573938" y="124999"/>
                  </a:lnTo>
                  <a:lnTo>
                    <a:pt x="546430" y="93641"/>
                  </a:lnTo>
                  <a:lnTo>
                    <a:pt x="515073" y="66130"/>
                  </a:lnTo>
                  <a:lnTo>
                    <a:pt x="480237" y="42837"/>
                  </a:lnTo>
                  <a:lnTo>
                    <a:pt x="442449" y="24297"/>
                  </a:lnTo>
                  <a:lnTo>
                    <a:pt x="402839" y="10888"/>
                  </a:lnTo>
                  <a:lnTo>
                    <a:pt x="361878" y="27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96061" y="2285839"/>
            <a:ext cx="1002030" cy="48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45110">
              <a:lnSpc>
                <a:spcPct val="116700"/>
              </a:lnSpc>
              <a:spcBef>
                <a:spcPts val="100"/>
              </a:spcBef>
            </a:pPr>
            <a:r>
              <a:rPr dirty="0" sz="1300" spc="-10" b="1">
                <a:solidFill>
                  <a:srgbClr val="4A4A2E"/>
                </a:solidFill>
                <a:latin typeface="Calibri"/>
                <a:cs typeface="Calibri"/>
              </a:rPr>
              <a:t>Submit </a:t>
            </a:r>
            <a:r>
              <a:rPr dirty="0" sz="1300" b="1">
                <a:solidFill>
                  <a:srgbClr val="4A4A2E"/>
                </a:solidFill>
                <a:latin typeface="Calibri"/>
                <a:cs typeface="Calibri"/>
              </a:rPr>
              <a:t>reserve</a:t>
            </a:r>
            <a:r>
              <a:rPr dirty="0" sz="1300" spc="-5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4A4A2E"/>
                </a:solidFill>
                <a:latin typeface="Calibri"/>
                <a:cs typeface="Calibri"/>
              </a:rPr>
              <a:t>report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154237" y="1491477"/>
            <a:ext cx="720090" cy="720090"/>
            <a:chOff x="2154237" y="1491477"/>
            <a:chExt cx="720090" cy="72009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4237" y="1491477"/>
              <a:ext cx="720001" cy="71964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194204" y="1508406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80" h="640080">
                  <a:moveTo>
                    <a:pt x="320040" y="0"/>
                  </a:moveTo>
                  <a:lnTo>
                    <a:pt x="278207" y="2744"/>
                  </a:lnTo>
                  <a:lnTo>
                    <a:pt x="237285" y="10888"/>
                  </a:lnTo>
                  <a:lnTo>
                    <a:pt x="197780" y="24297"/>
                  </a:lnTo>
                  <a:lnTo>
                    <a:pt x="160197" y="42837"/>
                  </a:lnTo>
                  <a:lnTo>
                    <a:pt x="125154" y="66136"/>
                  </a:lnTo>
                  <a:lnTo>
                    <a:pt x="93687" y="93687"/>
                  </a:lnTo>
                  <a:lnTo>
                    <a:pt x="66136" y="125154"/>
                  </a:lnTo>
                  <a:lnTo>
                    <a:pt x="42837" y="160197"/>
                  </a:lnTo>
                  <a:lnTo>
                    <a:pt x="24297" y="197780"/>
                  </a:lnTo>
                  <a:lnTo>
                    <a:pt x="10888" y="237285"/>
                  </a:lnTo>
                  <a:lnTo>
                    <a:pt x="2744" y="278207"/>
                  </a:lnTo>
                  <a:lnTo>
                    <a:pt x="0" y="320040"/>
                  </a:lnTo>
                  <a:lnTo>
                    <a:pt x="2744" y="361878"/>
                  </a:lnTo>
                  <a:lnTo>
                    <a:pt x="10888" y="402839"/>
                  </a:lnTo>
                  <a:lnTo>
                    <a:pt x="24297" y="442449"/>
                  </a:lnTo>
                  <a:lnTo>
                    <a:pt x="42837" y="480237"/>
                  </a:lnTo>
                  <a:lnTo>
                    <a:pt x="66136" y="515073"/>
                  </a:lnTo>
                  <a:lnTo>
                    <a:pt x="93687" y="546430"/>
                  </a:lnTo>
                  <a:lnTo>
                    <a:pt x="125154" y="573938"/>
                  </a:lnTo>
                  <a:lnTo>
                    <a:pt x="160197" y="597230"/>
                  </a:lnTo>
                  <a:lnTo>
                    <a:pt x="197780" y="615771"/>
                  </a:lnTo>
                  <a:lnTo>
                    <a:pt x="237285" y="629184"/>
                  </a:lnTo>
                  <a:lnTo>
                    <a:pt x="278207" y="637333"/>
                  </a:lnTo>
                  <a:lnTo>
                    <a:pt x="320040" y="640080"/>
                  </a:lnTo>
                  <a:lnTo>
                    <a:pt x="361878" y="637333"/>
                  </a:lnTo>
                  <a:lnTo>
                    <a:pt x="402839" y="629184"/>
                  </a:lnTo>
                  <a:lnTo>
                    <a:pt x="442449" y="615771"/>
                  </a:lnTo>
                  <a:lnTo>
                    <a:pt x="480237" y="597230"/>
                  </a:lnTo>
                  <a:lnTo>
                    <a:pt x="515073" y="573938"/>
                  </a:lnTo>
                  <a:lnTo>
                    <a:pt x="546430" y="546430"/>
                  </a:lnTo>
                  <a:lnTo>
                    <a:pt x="573938" y="515073"/>
                  </a:lnTo>
                  <a:lnTo>
                    <a:pt x="597230" y="480237"/>
                  </a:lnTo>
                  <a:lnTo>
                    <a:pt x="615771" y="442449"/>
                  </a:lnTo>
                  <a:lnTo>
                    <a:pt x="629184" y="402839"/>
                  </a:lnTo>
                  <a:lnTo>
                    <a:pt x="637333" y="361878"/>
                  </a:lnTo>
                  <a:lnTo>
                    <a:pt x="640080" y="320040"/>
                  </a:lnTo>
                  <a:lnTo>
                    <a:pt x="637333" y="278201"/>
                  </a:lnTo>
                  <a:lnTo>
                    <a:pt x="629184" y="237239"/>
                  </a:lnTo>
                  <a:lnTo>
                    <a:pt x="615771" y="197624"/>
                  </a:lnTo>
                  <a:lnTo>
                    <a:pt x="597230" y="159829"/>
                  </a:lnTo>
                  <a:lnTo>
                    <a:pt x="573938" y="124999"/>
                  </a:lnTo>
                  <a:lnTo>
                    <a:pt x="546430" y="93641"/>
                  </a:lnTo>
                  <a:lnTo>
                    <a:pt x="515073" y="66130"/>
                  </a:lnTo>
                  <a:lnTo>
                    <a:pt x="480237" y="42837"/>
                  </a:lnTo>
                  <a:lnTo>
                    <a:pt x="442449" y="24297"/>
                  </a:lnTo>
                  <a:lnTo>
                    <a:pt x="402839" y="10888"/>
                  </a:lnTo>
                  <a:lnTo>
                    <a:pt x="361878" y="27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87374" y="1541426"/>
            <a:ext cx="1637664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9385" algn="l"/>
              </a:tabLst>
            </a:pPr>
            <a:r>
              <a:rPr dirty="0" sz="2200" spc="20" b="1">
                <a:solidFill>
                  <a:srgbClr val="B8A44C"/>
                </a:solidFill>
                <a:latin typeface="Bookman Old Style"/>
                <a:cs typeface="Bookman Old Style"/>
              </a:rPr>
              <a:t>1</a:t>
            </a:r>
            <a:r>
              <a:rPr dirty="0" sz="2200" b="1">
                <a:solidFill>
                  <a:srgbClr val="B8A44C"/>
                </a:solidFill>
                <a:latin typeface="Bookman Old Style"/>
                <a:cs typeface="Bookman Old Style"/>
              </a:rPr>
              <a:t>	</a:t>
            </a:r>
            <a:r>
              <a:rPr dirty="0" sz="2200" spc="20" b="1">
                <a:solidFill>
                  <a:srgbClr val="B8A44C"/>
                </a:solidFill>
                <a:latin typeface="Bookman Old Style"/>
                <a:cs typeface="Bookman Old Style"/>
              </a:rPr>
              <a:t>2</a:t>
            </a:r>
            <a:endParaRPr sz="2200">
              <a:latin typeface="Bookman Old Style"/>
              <a:cs typeface="Bookman Old Styl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36584" y="2285839"/>
            <a:ext cx="556260" cy="48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6370" marR="5080" indent="-154305">
              <a:lnSpc>
                <a:spcPct val="116700"/>
              </a:lnSpc>
              <a:spcBef>
                <a:spcPts val="100"/>
              </a:spcBef>
            </a:pPr>
            <a:r>
              <a:rPr dirty="0" sz="1300" spc="-20" b="1">
                <a:solidFill>
                  <a:srgbClr val="4A4A2E"/>
                </a:solidFill>
                <a:latin typeface="Calibri"/>
                <a:cs typeface="Calibri"/>
              </a:rPr>
              <a:t>Execute </a:t>
            </a:r>
            <a:r>
              <a:rPr dirty="0" sz="1300" spc="-25" b="1">
                <a:solidFill>
                  <a:srgbClr val="4A4A2E"/>
                </a:solidFill>
                <a:latin typeface="Calibri"/>
                <a:cs typeface="Calibri"/>
              </a:rPr>
              <a:t>LOI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78584" y="1614502"/>
            <a:ext cx="16497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9385" algn="l"/>
              </a:tabLst>
            </a:pPr>
            <a:r>
              <a:rPr dirty="0" sz="1800" spc="675">
                <a:solidFill>
                  <a:srgbClr val="6B6B42"/>
                </a:solidFill>
                <a:latin typeface="Calibri"/>
                <a:cs typeface="Calibri"/>
              </a:rPr>
              <a:t>*</a:t>
            </a:r>
            <a:r>
              <a:rPr dirty="0" sz="1800">
                <a:solidFill>
                  <a:srgbClr val="6B6B42"/>
                </a:solidFill>
                <a:latin typeface="Calibri"/>
                <a:cs typeface="Calibri"/>
              </a:rPr>
              <a:t>	</a:t>
            </a:r>
            <a:r>
              <a:rPr dirty="0" sz="1800" spc="-50">
                <a:solidFill>
                  <a:srgbClr val="6B6B42"/>
                </a:solidFill>
                <a:latin typeface="Calibri"/>
                <a:cs typeface="Calibri"/>
              </a:rPr>
              <a:t>→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571557" y="1491477"/>
            <a:ext cx="720090" cy="720090"/>
            <a:chOff x="3571557" y="1491477"/>
            <a:chExt cx="720090" cy="720090"/>
          </a:xfrm>
        </p:grpSpPr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57" y="1491477"/>
              <a:ext cx="720001" cy="71964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611524" y="1508406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79" h="640080">
                  <a:moveTo>
                    <a:pt x="320039" y="0"/>
                  </a:moveTo>
                  <a:lnTo>
                    <a:pt x="278207" y="2744"/>
                  </a:lnTo>
                  <a:lnTo>
                    <a:pt x="237285" y="10888"/>
                  </a:lnTo>
                  <a:lnTo>
                    <a:pt x="197780" y="24297"/>
                  </a:lnTo>
                  <a:lnTo>
                    <a:pt x="160197" y="42837"/>
                  </a:lnTo>
                  <a:lnTo>
                    <a:pt x="125154" y="66136"/>
                  </a:lnTo>
                  <a:lnTo>
                    <a:pt x="93687" y="93687"/>
                  </a:lnTo>
                  <a:lnTo>
                    <a:pt x="66136" y="125154"/>
                  </a:lnTo>
                  <a:lnTo>
                    <a:pt x="42837" y="160197"/>
                  </a:lnTo>
                  <a:lnTo>
                    <a:pt x="24297" y="197780"/>
                  </a:lnTo>
                  <a:lnTo>
                    <a:pt x="10888" y="237285"/>
                  </a:lnTo>
                  <a:lnTo>
                    <a:pt x="2744" y="278207"/>
                  </a:lnTo>
                  <a:lnTo>
                    <a:pt x="0" y="320040"/>
                  </a:lnTo>
                  <a:lnTo>
                    <a:pt x="2744" y="361878"/>
                  </a:lnTo>
                  <a:lnTo>
                    <a:pt x="10888" y="402839"/>
                  </a:lnTo>
                  <a:lnTo>
                    <a:pt x="24297" y="442449"/>
                  </a:lnTo>
                  <a:lnTo>
                    <a:pt x="42837" y="480237"/>
                  </a:lnTo>
                  <a:lnTo>
                    <a:pt x="66136" y="515073"/>
                  </a:lnTo>
                  <a:lnTo>
                    <a:pt x="93687" y="546430"/>
                  </a:lnTo>
                  <a:lnTo>
                    <a:pt x="125154" y="573938"/>
                  </a:lnTo>
                  <a:lnTo>
                    <a:pt x="160197" y="597230"/>
                  </a:lnTo>
                  <a:lnTo>
                    <a:pt x="197780" y="615771"/>
                  </a:lnTo>
                  <a:lnTo>
                    <a:pt x="237285" y="629184"/>
                  </a:lnTo>
                  <a:lnTo>
                    <a:pt x="278207" y="637333"/>
                  </a:lnTo>
                  <a:lnTo>
                    <a:pt x="320039" y="640080"/>
                  </a:lnTo>
                  <a:lnTo>
                    <a:pt x="361878" y="637333"/>
                  </a:lnTo>
                  <a:lnTo>
                    <a:pt x="402839" y="629184"/>
                  </a:lnTo>
                  <a:lnTo>
                    <a:pt x="442449" y="615771"/>
                  </a:lnTo>
                  <a:lnTo>
                    <a:pt x="480237" y="597230"/>
                  </a:lnTo>
                  <a:lnTo>
                    <a:pt x="515073" y="573938"/>
                  </a:lnTo>
                  <a:lnTo>
                    <a:pt x="546430" y="546430"/>
                  </a:lnTo>
                  <a:lnTo>
                    <a:pt x="573938" y="515073"/>
                  </a:lnTo>
                  <a:lnTo>
                    <a:pt x="597230" y="480237"/>
                  </a:lnTo>
                  <a:lnTo>
                    <a:pt x="615771" y="442449"/>
                  </a:lnTo>
                  <a:lnTo>
                    <a:pt x="629184" y="402839"/>
                  </a:lnTo>
                  <a:lnTo>
                    <a:pt x="637333" y="361878"/>
                  </a:lnTo>
                  <a:lnTo>
                    <a:pt x="640079" y="320040"/>
                  </a:lnTo>
                  <a:lnTo>
                    <a:pt x="637333" y="278201"/>
                  </a:lnTo>
                  <a:lnTo>
                    <a:pt x="629184" y="237239"/>
                  </a:lnTo>
                  <a:lnTo>
                    <a:pt x="615771" y="197624"/>
                  </a:lnTo>
                  <a:lnTo>
                    <a:pt x="597230" y="159829"/>
                  </a:lnTo>
                  <a:lnTo>
                    <a:pt x="573938" y="124999"/>
                  </a:lnTo>
                  <a:lnTo>
                    <a:pt x="546430" y="93641"/>
                  </a:lnTo>
                  <a:lnTo>
                    <a:pt x="515073" y="66130"/>
                  </a:lnTo>
                  <a:lnTo>
                    <a:pt x="480237" y="42837"/>
                  </a:lnTo>
                  <a:lnTo>
                    <a:pt x="442449" y="24297"/>
                  </a:lnTo>
                  <a:lnTo>
                    <a:pt x="402839" y="10888"/>
                  </a:lnTo>
                  <a:lnTo>
                    <a:pt x="361878" y="2744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822014" y="1541426"/>
            <a:ext cx="22034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75" b="1">
                <a:solidFill>
                  <a:srgbClr val="B8A44C"/>
                </a:solidFill>
                <a:latin typeface="Bookman Old Style"/>
                <a:cs typeface="Bookman Old Style"/>
              </a:rPr>
              <a:t>3</a:t>
            </a:r>
            <a:endParaRPr sz="2200">
              <a:latin typeface="Bookman Old Style"/>
              <a:cs typeface="Bookman Old Styl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619334" y="2285839"/>
            <a:ext cx="626110" cy="48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0495">
              <a:lnSpc>
                <a:spcPct val="116700"/>
              </a:lnSpc>
              <a:spcBef>
                <a:spcPts val="100"/>
              </a:spcBef>
            </a:pPr>
            <a:r>
              <a:rPr dirty="0" sz="1300" spc="-20" b="1">
                <a:solidFill>
                  <a:srgbClr val="4A4A2E"/>
                </a:solidFill>
                <a:latin typeface="Calibri"/>
                <a:cs typeface="Calibri"/>
              </a:rPr>
              <a:t>Plan approval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513224" y="1614502"/>
            <a:ext cx="232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330">
                <a:solidFill>
                  <a:srgbClr val="6B6B42"/>
                </a:solidFill>
                <a:latin typeface="Calibri"/>
                <a:cs typeface="Calibri"/>
              </a:rPr>
              <a:t>→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988877" y="1491477"/>
            <a:ext cx="720090" cy="720090"/>
            <a:chOff x="4988877" y="1491477"/>
            <a:chExt cx="720090" cy="720090"/>
          </a:xfrm>
        </p:grpSpPr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8877" y="1491477"/>
              <a:ext cx="720001" cy="71964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028844" y="1508406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79" h="640080">
                  <a:moveTo>
                    <a:pt x="320040" y="0"/>
                  </a:moveTo>
                  <a:lnTo>
                    <a:pt x="278207" y="2744"/>
                  </a:lnTo>
                  <a:lnTo>
                    <a:pt x="237285" y="10888"/>
                  </a:lnTo>
                  <a:lnTo>
                    <a:pt x="197780" y="24297"/>
                  </a:lnTo>
                  <a:lnTo>
                    <a:pt x="160197" y="42837"/>
                  </a:lnTo>
                  <a:lnTo>
                    <a:pt x="125154" y="66136"/>
                  </a:lnTo>
                  <a:lnTo>
                    <a:pt x="93687" y="93687"/>
                  </a:lnTo>
                  <a:lnTo>
                    <a:pt x="66136" y="125154"/>
                  </a:lnTo>
                  <a:lnTo>
                    <a:pt x="42837" y="160197"/>
                  </a:lnTo>
                  <a:lnTo>
                    <a:pt x="24297" y="197780"/>
                  </a:lnTo>
                  <a:lnTo>
                    <a:pt x="10888" y="237285"/>
                  </a:lnTo>
                  <a:lnTo>
                    <a:pt x="2744" y="278207"/>
                  </a:lnTo>
                  <a:lnTo>
                    <a:pt x="0" y="320040"/>
                  </a:lnTo>
                  <a:lnTo>
                    <a:pt x="2744" y="361878"/>
                  </a:lnTo>
                  <a:lnTo>
                    <a:pt x="10888" y="402839"/>
                  </a:lnTo>
                  <a:lnTo>
                    <a:pt x="24297" y="442449"/>
                  </a:lnTo>
                  <a:lnTo>
                    <a:pt x="42837" y="480237"/>
                  </a:lnTo>
                  <a:lnTo>
                    <a:pt x="66136" y="515073"/>
                  </a:lnTo>
                  <a:lnTo>
                    <a:pt x="93687" y="546430"/>
                  </a:lnTo>
                  <a:lnTo>
                    <a:pt x="125154" y="573938"/>
                  </a:lnTo>
                  <a:lnTo>
                    <a:pt x="160197" y="597230"/>
                  </a:lnTo>
                  <a:lnTo>
                    <a:pt x="197780" y="615771"/>
                  </a:lnTo>
                  <a:lnTo>
                    <a:pt x="237285" y="629184"/>
                  </a:lnTo>
                  <a:lnTo>
                    <a:pt x="278207" y="637333"/>
                  </a:lnTo>
                  <a:lnTo>
                    <a:pt x="320040" y="640080"/>
                  </a:lnTo>
                  <a:lnTo>
                    <a:pt x="361878" y="637333"/>
                  </a:lnTo>
                  <a:lnTo>
                    <a:pt x="402839" y="629184"/>
                  </a:lnTo>
                  <a:lnTo>
                    <a:pt x="442449" y="615771"/>
                  </a:lnTo>
                  <a:lnTo>
                    <a:pt x="480237" y="597230"/>
                  </a:lnTo>
                  <a:lnTo>
                    <a:pt x="515073" y="573938"/>
                  </a:lnTo>
                  <a:lnTo>
                    <a:pt x="546430" y="546430"/>
                  </a:lnTo>
                  <a:lnTo>
                    <a:pt x="573938" y="515073"/>
                  </a:lnTo>
                  <a:lnTo>
                    <a:pt x="597230" y="480237"/>
                  </a:lnTo>
                  <a:lnTo>
                    <a:pt x="615771" y="442449"/>
                  </a:lnTo>
                  <a:lnTo>
                    <a:pt x="629184" y="402839"/>
                  </a:lnTo>
                  <a:lnTo>
                    <a:pt x="637333" y="361878"/>
                  </a:lnTo>
                  <a:lnTo>
                    <a:pt x="640080" y="320040"/>
                  </a:lnTo>
                  <a:lnTo>
                    <a:pt x="637333" y="278201"/>
                  </a:lnTo>
                  <a:lnTo>
                    <a:pt x="629184" y="237239"/>
                  </a:lnTo>
                  <a:lnTo>
                    <a:pt x="615771" y="197624"/>
                  </a:lnTo>
                  <a:lnTo>
                    <a:pt x="597230" y="159829"/>
                  </a:lnTo>
                  <a:lnTo>
                    <a:pt x="573938" y="124999"/>
                  </a:lnTo>
                  <a:lnTo>
                    <a:pt x="546430" y="93641"/>
                  </a:lnTo>
                  <a:lnTo>
                    <a:pt x="515073" y="66130"/>
                  </a:lnTo>
                  <a:lnTo>
                    <a:pt x="480237" y="42837"/>
                  </a:lnTo>
                  <a:lnTo>
                    <a:pt x="442449" y="24297"/>
                  </a:lnTo>
                  <a:lnTo>
                    <a:pt x="402839" y="10888"/>
                  </a:lnTo>
                  <a:lnTo>
                    <a:pt x="361878" y="27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239334" y="1541426"/>
            <a:ext cx="22034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75" b="1">
                <a:solidFill>
                  <a:srgbClr val="B8A44C"/>
                </a:solidFill>
                <a:latin typeface="Bookman Old Style"/>
                <a:cs typeface="Bookman Old Style"/>
              </a:rPr>
              <a:t>4</a:t>
            </a:r>
            <a:endParaRPr sz="2200">
              <a:latin typeface="Bookman Old Style"/>
              <a:cs typeface="Bookman Old Style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805540" y="2318666"/>
            <a:ext cx="108775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 b="1">
                <a:solidFill>
                  <a:srgbClr val="4A4A2E"/>
                </a:solidFill>
                <a:latin typeface="Calibri"/>
                <a:cs typeface="Calibri"/>
              </a:rPr>
              <a:t>Documentation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30544" y="1614502"/>
            <a:ext cx="232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330">
                <a:solidFill>
                  <a:srgbClr val="6B6B42"/>
                </a:solidFill>
                <a:latin typeface="Calibri"/>
                <a:cs typeface="Calibri"/>
              </a:rPr>
              <a:t>→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6406197" y="1491477"/>
            <a:ext cx="720090" cy="720090"/>
            <a:chOff x="6406197" y="1491477"/>
            <a:chExt cx="720090" cy="720090"/>
          </a:xfrm>
        </p:grpSpPr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6197" y="1491477"/>
              <a:ext cx="720001" cy="719645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446164" y="1508406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79" h="640080">
                  <a:moveTo>
                    <a:pt x="320040" y="0"/>
                  </a:moveTo>
                  <a:lnTo>
                    <a:pt x="278207" y="2744"/>
                  </a:lnTo>
                  <a:lnTo>
                    <a:pt x="237285" y="10888"/>
                  </a:lnTo>
                  <a:lnTo>
                    <a:pt x="197780" y="24297"/>
                  </a:lnTo>
                  <a:lnTo>
                    <a:pt x="160197" y="42837"/>
                  </a:lnTo>
                  <a:lnTo>
                    <a:pt x="125154" y="66136"/>
                  </a:lnTo>
                  <a:lnTo>
                    <a:pt x="93687" y="93687"/>
                  </a:lnTo>
                  <a:lnTo>
                    <a:pt x="66136" y="125154"/>
                  </a:lnTo>
                  <a:lnTo>
                    <a:pt x="42837" y="160197"/>
                  </a:lnTo>
                  <a:lnTo>
                    <a:pt x="24297" y="197780"/>
                  </a:lnTo>
                  <a:lnTo>
                    <a:pt x="10888" y="237285"/>
                  </a:lnTo>
                  <a:lnTo>
                    <a:pt x="2744" y="278207"/>
                  </a:lnTo>
                  <a:lnTo>
                    <a:pt x="0" y="320040"/>
                  </a:lnTo>
                  <a:lnTo>
                    <a:pt x="2744" y="361878"/>
                  </a:lnTo>
                  <a:lnTo>
                    <a:pt x="10888" y="402839"/>
                  </a:lnTo>
                  <a:lnTo>
                    <a:pt x="24297" y="442449"/>
                  </a:lnTo>
                  <a:lnTo>
                    <a:pt x="42837" y="480237"/>
                  </a:lnTo>
                  <a:lnTo>
                    <a:pt x="66136" y="515073"/>
                  </a:lnTo>
                  <a:lnTo>
                    <a:pt x="93687" y="546430"/>
                  </a:lnTo>
                  <a:lnTo>
                    <a:pt x="125154" y="573938"/>
                  </a:lnTo>
                  <a:lnTo>
                    <a:pt x="160197" y="597230"/>
                  </a:lnTo>
                  <a:lnTo>
                    <a:pt x="197780" y="615771"/>
                  </a:lnTo>
                  <a:lnTo>
                    <a:pt x="237285" y="629184"/>
                  </a:lnTo>
                  <a:lnTo>
                    <a:pt x="278207" y="637333"/>
                  </a:lnTo>
                  <a:lnTo>
                    <a:pt x="320040" y="640080"/>
                  </a:lnTo>
                  <a:lnTo>
                    <a:pt x="361878" y="637333"/>
                  </a:lnTo>
                  <a:lnTo>
                    <a:pt x="402839" y="629184"/>
                  </a:lnTo>
                  <a:lnTo>
                    <a:pt x="442449" y="615771"/>
                  </a:lnTo>
                  <a:lnTo>
                    <a:pt x="480237" y="597230"/>
                  </a:lnTo>
                  <a:lnTo>
                    <a:pt x="515073" y="573938"/>
                  </a:lnTo>
                  <a:lnTo>
                    <a:pt x="546430" y="546430"/>
                  </a:lnTo>
                  <a:lnTo>
                    <a:pt x="573938" y="515073"/>
                  </a:lnTo>
                  <a:lnTo>
                    <a:pt x="597230" y="480237"/>
                  </a:lnTo>
                  <a:lnTo>
                    <a:pt x="615771" y="442449"/>
                  </a:lnTo>
                  <a:lnTo>
                    <a:pt x="629184" y="402839"/>
                  </a:lnTo>
                  <a:lnTo>
                    <a:pt x="637333" y="361878"/>
                  </a:lnTo>
                  <a:lnTo>
                    <a:pt x="640079" y="320040"/>
                  </a:lnTo>
                  <a:lnTo>
                    <a:pt x="637333" y="278201"/>
                  </a:lnTo>
                  <a:lnTo>
                    <a:pt x="629184" y="237239"/>
                  </a:lnTo>
                  <a:lnTo>
                    <a:pt x="615771" y="197624"/>
                  </a:lnTo>
                  <a:lnTo>
                    <a:pt x="597230" y="159829"/>
                  </a:lnTo>
                  <a:lnTo>
                    <a:pt x="573938" y="124999"/>
                  </a:lnTo>
                  <a:lnTo>
                    <a:pt x="546430" y="93641"/>
                  </a:lnTo>
                  <a:lnTo>
                    <a:pt x="515073" y="66130"/>
                  </a:lnTo>
                  <a:lnTo>
                    <a:pt x="480237" y="42837"/>
                  </a:lnTo>
                  <a:lnTo>
                    <a:pt x="442449" y="24297"/>
                  </a:lnTo>
                  <a:lnTo>
                    <a:pt x="402839" y="10888"/>
                  </a:lnTo>
                  <a:lnTo>
                    <a:pt x="361878" y="27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6656654" y="1541426"/>
            <a:ext cx="22034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75" b="1">
                <a:solidFill>
                  <a:srgbClr val="B8A44C"/>
                </a:solidFill>
                <a:latin typeface="Bookman Old Style"/>
                <a:cs typeface="Bookman Old Style"/>
              </a:rPr>
              <a:t>5</a:t>
            </a:r>
            <a:endParaRPr sz="2200">
              <a:latin typeface="Bookman Old Style"/>
              <a:cs typeface="Bookman Old Style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494665" y="2285839"/>
            <a:ext cx="543560" cy="48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209" marR="5080" indent="-17145">
              <a:lnSpc>
                <a:spcPct val="116700"/>
              </a:lnSpc>
              <a:spcBef>
                <a:spcPts val="100"/>
              </a:spcBef>
            </a:pPr>
            <a:r>
              <a:rPr dirty="0" sz="1300" b="1">
                <a:solidFill>
                  <a:srgbClr val="4A4A2E"/>
                </a:solidFill>
                <a:latin typeface="Calibri"/>
                <a:cs typeface="Calibri"/>
              </a:rPr>
              <a:t>Close</a:t>
            </a:r>
            <a:r>
              <a:rPr dirty="0" sz="1300" spc="-3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300" spc="-50" b="1">
                <a:solidFill>
                  <a:srgbClr val="4A4A2E"/>
                </a:solidFill>
                <a:latin typeface="Calibri"/>
                <a:cs typeface="Calibri"/>
              </a:rPr>
              <a:t>&amp; </a:t>
            </a:r>
            <a:r>
              <a:rPr dirty="0" sz="1300" spc="-10" b="1">
                <a:solidFill>
                  <a:srgbClr val="4A4A2E"/>
                </a:solidFill>
                <a:latin typeface="Calibri"/>
                <a:cs typeface="Calibri"/>
              </a:rPr>
              <a:t>escrow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347864" y="1614502"/>
            <a:ext cx="232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330">
                <a:solidFill>
                  <a:srgbClr val="6B6B42"/>
                </a:solidFill>
                <a:latin typeface="Calibri"/>
                <a:cs typeface="Calibri"/>
              </a:rPr>
              <a:t>→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7823517" y="1491477"/>
            <a:ext cx="720090" cy="720090"/>
            <a:chOff x="7823517" y="1491477"/>
            <a:chExt cx="720090" cy="720090"/>
          </a:xfrm>
        </p:grpSpPr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23517" y="1491477"/>
              <a:ext cx="720001" cy="719645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7863484" y="1508406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79" h="640080">
                  <a:moveTo>
                    <a:pt x="320039" y="0"/>
                  </a:moveTo>
                  <a:lnTo>
                    <a:pt x="278207" y="2744"/>
                  </a:lnTo>
                  <a:lnTo>
                    <a:pt x="237285" y="10888"/>
                  </a:lnTo>
                  <a:lnTo>
                    <a:pt x="197780" y="24297"/>
                  </a:lnTo>
                  <a:lnTo>
                    <a:pt x="160197" y="42837"/>
                  </a:lnTo>
                  <a:lnTo>
                    <a:pt x="125154" y="66136"/>
                  </a:lnTo>
                  <a:lnTo>
                    <a:pt x="93687" y="93687"/>
                  </a:lnTo>
                  <a:lnTo>
                    <a:pt x="66136" y="125154"/>
                  </a:lnTo>
                  <a:lnTo>
                    <a:pt x="42837" y="160197"/>
                  </a:lnTo>
                  <a:lnTo>
                    <a:pt x="24297" y="197780"/>
                  </a:lnTo>
                  <a:lnTo>
                    <a:pt x="10888" y="237285"/>
                  </a:lnTo>
                  <a:lnTo>
                    <a:pt x="2744" y="278207"/>
                  </a:lnTo>
                  <a:lnTo>
                    <a:pt x="0" y="320040"/>
                  </a:lnTo>
                  <a:lnTo>
                    <a:pt x="2744" y="361878"/>
                  </a:lnTo>
                  <a:lnTo>
                    <a:pt x="10888" y="402839"/>
                  </a:lnTo>
                  <a:lnTo>
                    <a:pt x="24297" y="442449"/>
                  </a:lnTo>
                  <a:lnTo>
                    <a:pt x="42837" y="480237"/>
                  </a:lnTo>
                  <a:lnTo>
                    <a:pt x="66136" y="515073"/>
                  </a:lnTo>
                  <a:lnTo>
                    <a:pt x="93687" y="546430"/>
                  </a:lnTo>
                  <a:lnTo>
                    <a:pt x="125154" y="573938"/>
                  </a:lnTo>
                  <a:lnTo>
                    <a:pt x="160197" y="597230"/>
                  </a:lnTo>
                  <a:lnTo>
                    <a:pt x="197780" y="615771"/>
                  </a:lnTo>
                  <a:lnTo>
                    <a:pt x="237285" y="629184"/>
                  </a:lnTo>
                  <a:lnTo>
                    <a:pt x="278207" y="637333"/>
                  </a:lnTo>
                  <a:lnTo>
                    <a:pt x="320039" y="640080"/>
                  </a:lnTo>
                  <a:lnTo>
                    <a:pt x="361878" y="637333"/>
                  </a:lnTo>
                  <a:lnTo>
                    <a:pt x="402839" y="629184"/>
                  </a:lnTo>
                  <a:lnTo>
                    <a:pt x="442449" y="615771"/>
                  </a:lnTo>
                  <a:lnTo>
                    <a:pt x="480237" y="597230"/>
                  </a:lnTo>
                  <a:lnTo>
                    <a:pt x="515073" y="573938"/>
                  </a:lnTo>
                  <a:lnTo>
                    <a:pt x="546430" y="546430"/>
                  </a:lnTo>
                  <a:lnTo>
                    <a:pt x="573938" y="515073"/>
                  </a:lnTo>
                  <a:lnTo>
                    <a:pt x="597230" y="480237"/>
                  </a:lnTo>
                  <a:lnTo>
                    <a:pt x="615771" y="442449"/>
                  </a:lnTo>
                  <a:lnTo>
                    <a:pt x="629184" y="402839"/>
                  </a:lnTo>
                  <a:lnTo>
                    <a:pt x="637333" y="361878"/>
                  </a:lnTo>
                  <a:lnTo>
                    <a:pt x="640079" y="320040"/>
                  </a:lnTo>
                  <a:lnTo>
                    <a:pt x="637333" y="278201"/>
                  </a:lnTo>
                  <a:lnTo>
                    <a:pt x="629184" y="237239"/>
                  </a:lnTo>
                  <a:lnTo>
                    <a:pt x="615771" y="197624"/>
                  </a:lnTo>
                  <a:lnTo>
                    <a:pt x="597230" y="159829"/>
                  </a:lnTo>
                  <a:lnTo>
                    <a:pt x="573938" y="124999"/>
                  </a:lnTo>
                  <a:lnTo>
                    <a:pt x="546430" y="93641"/>
                  </a:lnTo>
                  <a:lnTo>
                    <a:pt x="515073" y="66130"/>
                  </a:lnTo>
                  <a:lnTo>
                    <a:pt x="480237" y="42837"/>
                  </a:lnTo>
                  <a:lnTo>
                    <a:pt x="442449" y="24297"/>
                  </a:lnTo>
                  <a:lnTo>
                    <a:pt x="402839" y="10888"/>
                  </a:lnTo>
                  <a:lnTo>
                    <a:pt x="361878" y="2744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8073973" y="1541426"/>
            <a:ext cx="22034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75" b="1">
                <a:solidFill>
                  <a:srgbClr val="B8A44C"/>
                </a:solidFill>
                <a:latin typeface="Bookman Old Style"/>
                <a:cs typeface="Bookman Old Style"/>
              </a:rPr>
              <a:t>6</a:t>
            </a:r>
            <a:endParaRPr sz="2200">
              <a:latin typeface="Bookman Old Style"/>
              <a:cs typeface="Bookman Old Style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905863" y="2285839"/>
            <a:ext cx="556260" cy="48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270" marR="5080" indent="-116205">
              <a:lnSpc>
                <a:spcPct val="116700"/>
              </a:lnSpc>
              <a:spcBef>
                <a:spcPts val="100"/>
              </a:spcBef>
            </a:pPr>
            <a:r>
              <a:rPr dirty="0" sz="1300" spc="-20" b="1">
                <a:solidFill>
                  <a:srgbClr val="4A4A2E"/>
                </a:solidFill>
                <a:latin typeface="Calibri"/>
                <a:cs typeface="Calibri"/>
              </a:rPr>
              <a:t>Execute plan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691197" y="3274545"/>
            <a:ext cx="3737610" cy="1542415"/>
            <a:chOff x="691197" y="3274545"/>
            <a:chExt cx="3737610" cy="1542415"/>
          </a:xfrm>
        </p:grpSpPr>
        <p:pic>
          <p:nvPicPr>
            <p:cNvPr id="39" name="object 3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197" y="3274545"/>
              <a:ext cx="3737165" cy="154226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731164" y="3291486"/>
              <a:ext cx="3657600" cy="1463040"/>
            </a:xfrm>
            <a:custGeom>
              <a:avLst/>
              <a:gdLst/>
              <a:ahLst/>
              <a:cxnLst/>
              <a:rect l="l" t="t" r="r" b="b"/>
              <a:pathLst>
                <a:path w="3657600" h="1463039">
                  <a:moveTo>
                    <a:pt x="3657231" y="0"/>
                  </a:moveTo>
                  <a:lnTo>
                    <a:pt x="0" y="0"/>
                  </a:lnTo>
                  <a:lnTo>
                    <a:pt x="0" y="1462671"/>
                  </a:lnTo>
                  <a:lnTo>
                    <a:pt x="1828800" y="1462671"/>
                  </a:lnTo>
                  <a:lnTo>
                    <a:pt x="3657231" y="1462671"/>
                  </a:lnTo>
                  <a:lnTo>
                    <a:pt x="3657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901344" y="3260347"/>
            <a:ext cx="2139315" cy="122237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300" b="1">
                <a:solidFill>
                  <a:srgbClr val="4A4A2E"/>
                </a:solidFill>
                <a:latin typeface="Calibri"/>
                <a:cs typeface="Calibri"/>
              </a:rPr>
              <a:t>Diligence</a:t>
            </a:r>
            <a:r>
              <a:rPr dirty="0" sz="1300" spc="-60" b="1">
                <a:solidFill>
                  <a:srgbClr val="4A4A2E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4A4A2E"/>
                </a:solidFill>
                <a:latin typeface="Calibri"/>
                <a:cs typeface="Calibri"/>
              </a:rPr>
              <a:t>includes:</a:t>
            </a:r>
            <a:endParaRPr sz="1300">
              <a:latin typeface="Calibri"/>
              <a:cs typeface="Calibri"/>
            </a:endParaRPr>
          </a:p>
          <a:p>
            <a:pPr marL="156845" indent="-144780">
              <a:lnSpc>
                <a:spcPct val="100000"/>
              </a:lnSpc>
              <a:spcBef>
                <a:spcPts val="665"/>
              </a:spcBef>
              <a:buChar char="•"/>
              <a:tabLst>
                <a:tab pos="157480" algn="l"/>
              </a:tabLst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Reserve</a:t>
            </a:r>
            <a:r>
              <a:rPr dirty="0" sz="1200" spc="-5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report</a:t>
            </a:r>
            <a:r>
              <a:rPr dirty="0" sz="1200" spc="-4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  <a:p>
            <a:pPr marL="156845" indent="-144780">
              <a:lnSpc>
                <a:spcPct val="100000"/>
              </a:lnSpc>
              <a:spcBef>
                <a:spcPts val="235"/>
              </a:spcBef>
              <a:buChar char="•"/>
              <a:tabLst>
                <a:tab pos="157480" algn="l"/>
              </a:tabLst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Engineering</a:t>
            </a:r>
            <a:r>
              <a:rPr dirty="0" sz="1200" spc="-3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validation</a:t>
            </a:r>
            <a:endParaRPr sz="1200">
              <a:latin typeface="Calibri"/>
              <a:cs typeface="Calibri"/>
            </a:endParaRPr>
          </a:p>
          <a:p>
            <a:pPr marL="156845" indent="-144780">
              <a:lnSpc>
                <a:spcPct val="100000"/>
              </a:lnSpc>
              <a:spcBef>
                <a:spcPts val="240"/>
              </a:spcBef>
              <a:buChar char="•"/>
              <a:tabLst>
                <a:tab pos="157480" algn="l"/>
              </a:tabLst>
            </a:pP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Title</a:t>
            </a:r>
            <a:r>
              <a:rPr dirty="0" sz="12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&amp;</a:t>
            </a:r>
            <a:r>
              <a:rPr dirty="0" sz="12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environmental</a:t>
            </a:r>
            <a:r>
              <a:rPr dirty="0" sz="1200" spc="-5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screening</a:t>
            </a:r>
            <a:endParaRPr sz="1200">
              <a:latin typeface="Calibri"/>
              <a:cs typeface="Calibri"/>
            </a:endParaRPr>
          </a:p>
          <a:p>
            <a:pPr marL="156845" indent="-144780">
              <a:lnSpc>
                <a:spcPct val="100000"/>
              </a:lnSpc>
              <a:spcBef>
                <a:spcPts val="240"/>
              </a:spcBef>
              <a:buChar char="•"/>
              <a:tabLst>
                <a:tab pos="157480" algn="l"/>
              </a:tabLst>
            </a:pP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Operator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A5A3F"/>
                </a:solidFill>
                <a:latin typeface="Calibri"/>
                <a:cs typeface="Calibri"/>
              </a:rPr>
              <a:t>track</a:t>
            </a:r>
            <a:r>
              <a:rPr dirty="0" sz="1200" spc="-20">
                <a:solidFill>
                  <a:srgbClr val="5A5A3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A5A3F"/>
                </a:solidFill>
                <a:latin typeface="Calibri"/>
                <a:cs typeface="Calibri"/>
              </a:rPr>
              <a:t>record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4714557" y="3274545"/>
            <a:ext cx="3737610" cy="1542415"/>
            <a:chOff x="4714557" y="3274545"/>
            <a:chExt cx="3737610" cy="1542415"/>
          </a:xfrm>
        </p:grpSpPr>
        <p:pic>
          <p:nvPicPr>
            <p:cNvPr id="43" name="object 4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4557" y="3274545"/>
              <a:ext cx="3737165" cy="1542262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4754524" y="3291486"/>
              <a:ext cx="3657600" cy="1463040"/>
            </a:xfrm>
            <a:custGeom>
              <a:avLst/>
              <a:gdLst/>
              <a:ahLst/>
              <a:cxnLst/>
              <a:rect l="l" t="t" r="r" b="b"/>
              <a:pathLst>
                <a:path w="3657600" h="1463039">
                  <a:moveTo>
                    <a:pt x="3657231" y="0"/>
                  </a:moveTo>
                  <a:lnTo>
                    <a:pt x="0" y="0"/>
                  </a:lnTo>
                  <a:lnTo>
                    <a:pt x="0" y="1462671"/>
                  </a:lnTo>
                  <a:lnTo>
                    <a:pt x="1828799" y="1462671"/>
                  </a:lnTo>
                  <a:lnTo>
                    <a:pt x="3657231" y="1462671"/>
                  </a:lnTo>
                  <a:lnTo>
                    <a:pt x="3657231" y="0"/>
                  </a:lnTo>
                  <a:close/>
                </a:path>
              </a:pathLst>
            </a:custGeom>
            <a:solidFill>
              <a:srgbClr val="4A4A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4924704" y="3375185"/>
            <a:ext cx="3295650" cy="1148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dirty="0" sz="1600" spc="70" i="1">
                <a:solidFill>
                  <a:srgbClr val="B8A44C"/>
                </a:solidFill>
                <a:latin typeface="Georgia"/>
                <a:cs typeface="Georgia"/>
              </a:rPr>
              <a:t>"</a:t>
            </a:r>
            <a:r>
              <a:rPr dirty="0" sz="1600" spc="-55" i="1">
                <a:solidFill>
                  <a:srgbClr val="B8A44C"/>
                </a:solidFill>
                <a:latin typeface="Georgia"/>
                <a:cs typeface="Georgia"/>
              </a:rPr>
              <a:t>W</a:t>
            </a:r>
            <a:r>
              <a:rPr dirty="0" sz="1600" spc="185" i="1">
                <a:solidFill>
                  <a:srgbClr val="B8A44C"/>
                </a:solidFill>
                <a:latin typeface="Georgia"/>
                <a:cs typeface="Georgia"/>
              </a:rPr>
              <a:t>e</a:t>
            </a:r>
            <a:r>
              <a:rPr dirty="0" sz="1600" spc="90" i="1">
                <a:solidFill>
                  <a:srgbClr val="B8A44C"/>
                </a:solidFill>
                <a:latin typeface="Georgia"/>
                <a:cs typeface="Georgia"/>
              </a:rPr>
              <a:t>'</a:t>
            </a:r>
            <a:r>
              <a:rPr dirty="0" sz="1600" spc="50" i="1">
                <a:solidFill>
                  <a:srgbClr val="B8A44C"/>
                </a:solidFill>
                <a:latin typeface="Georgia"/>
                <a:cs typeface="Georgia"/>
              </a:rPr>
              <a:t>l</a:t>
            </a:r>
            <a:r>
              <a:rPr dirty="0" sz="1600" spc="55" i="1">
                <a:solidFill>
                  <a:srgbClr val="B8A44C"/>
                </a:solidFill>
                <a:latin typeface="Georgia"/>
                <a:cs typeface="Georgia"/>
              </a:rPr>
              <a:t>l</a:t>
            </a:r>
            <a:r>
              <a:rPr dirty="0" sz="1600" spc="114" i="1">
                <a:solidFill>
                  <a:srgbClr val="B8A44C"/>
                </a:solidFill>
                <a:latin typeface="Georgia"/>
                <a:cs typeface="Georgia"/>
              </a:rPr>
              <a:t> </a:t>
            </a:r>
            <a:r>
              <a:rPr dirty="0" sz="1600" spc="80" i="1">
                <a:solidFill>
                  <a:srgbClr val="B8A44C"/>
                </a:solidFill>
                <a:latin typeface="Georgia"/>
                <a:cs typeface="Georgia"/>
              </a:rPr>
              <a:t>t</a:t>
            </a:r>
            <a:r>
              <a:rPr dirty="0" sz="1600" spc="185" i="1">
                <a:solidFill>
                  <a:srgbClr val="B8A44C"/>
                </a:solidFill>
                <a:latin typeface="Georgia"/>
                <a:cs typeface="Georgia"/>
              </a:rPr>
              <a:t>e</a:t>
            </a:r>
            <a:r>
              <a:rPr dirty="0" sz="1600" spc="50" i="1">
                <a:solidFill>
                  <a:srgbClr val="B8A44C"/>
                </a:solidFill>
                <a:latin typeface="Georgia"/>
                <a:cs typeface="Georgia"/>
              </a:rPr>
              <a:t>l</a:t>
            </a:r>
            <a:r>
              <a:rPr dirty="0" sz="1600" spc="55" i="1">
                <a:solidFill>
                  <a:srgbClr val="B8A44C"/>
                </a:solidFill>
                <a:latin typeface="Georgia"/>
                <a:cs typeface="Georgia"/>
              </a:rPr>
              <a:t>l</a:t>
            </a:r>
            <a:r>
              <a:rPr dirty="0" sz="1600" spc="114" i="1">
                <a:solidFill>
                  <a:srgbClr val="B8A44C"/>
                </a:solidFill>
                <a:latin typeface="Georgia"/>
                <a:cs typeface="Georgia"/>
              </a:rPr>
              <a:t> </a:t>
            </a:r>
            <a:r>
              <a:rPr dirty="0" sz="1600" i="1">
                <a:solidFill>
                  <a:srgbClr val="B8A44C"/>
                </a:solidFill>
                <a:latin typeface="Georgia"/>
                <a:cs typeface="Georgia"/>
              </a:rPr>
              <a:t>y</a:t>
            </a:r>
            <a:r>
              <a:rPr dirty="0" sz="1600" spc="95" i="1">
                <a:solidFill>
                  <a:srgbClr val="B8A44C"/>
                </a:solidFill>
                <a:latin typeface="Georgia"/>
                <a:cs typeface="Georgia"/>
              </a:rPr>
              <a:t>o</a:t>
            </a:r>
            <a:r>
              <a:rPr dirty="0" sz="1600" spc="105" i="1">
                <a:solidFill>
                  <a:srgbClr val="B8A44C"/>
                </a:solidFill>
                <a:latin typeface="Georgia"/>
                <a:cs typeface="Georgia"/>
              </a:rPr>
              <a:t>u</a:t>
            </a:r>
            <a:r>
              <a:rPr dirty="0" sz="1600" spc="114" i="1">
                <a:solidFill>
                  <a:srgbClr val="B8A44C"/>
                </a:solidFill>
                <a:latin typeface="Georgia"/>
                <a:cs typeface="Georgia"/>
              </a:rPr>
              <a:t> </a:t>
            </a:r>
            <a:r>
              <a:rPr dirty="0" sz="1600" spc="45" i="1">
                <a:solidFill>
                  <a:srgbClr val="B8A44C"/>
                </a:solidFill>
                <a:latin typeface="Georgia"/>
                <a:cs typeface="Georgia"/>
              </a:rPr>
              <a:t>w</a:t>
            </a:r>
            <a:r>
              <a:rPr dirty="0" sz="1600" spc="30" i="1">
                <a:solidFill>
                  <a:srgbClr val="B8A44C"/>
                </a:solidFill>
                <a:latin typeface="Georgia"/>
                <a:cs typeface="Georgia"/>
              </a:rPr>
              <a:t>i</a:t>
            </a:r>
            <a:r>
              <a:rPr dirty="0" sz="1600" spc="80" i="1">
                <a:solidFill>
                  <a:srgbClr val="B8A44C"/>
                </a:solidFill>
                <a:latin typeface="Georgia"/>
                <a:cs typeface="Georgia"/>
              </a:rPr>
              <a:t>t</a:t>
            </a:r>
            <a:r>
              <a:rPr dirty="0" sz="1600" spc="120" i="1">
                <a:solidFill>
                  <a:srgbClr val="B8A44C"/>
                </a:solidFill>
                <a:latin typeface="Georgia"/>
                <a:cs typeface="Georgia"/>
              </a:rPr>
              <a:t>h</a:t>
            </a:r>
            <a:r>
              <a:rPr dirty="0" sz="1600" spc="60" i="1">
                <a:solidFill>
                  <a:srgbClr val="B8A44C"/>
                </a:solidFill>
                <a:latin typeface="Georgia"/>
                <a:cs typeface="Georgia"/>
              </a:rPr>
              <a:t>in</a:t>
            </a:r>
            <a:r>
              <a:rPr dirty="0" sz="1600" spc="114" i="1">
                <a:solidFill>
                  <a:srgbClr val="B8A44C"/>
                </a:solidFill>
                <a:latin typeface="Georgia"/>
                <a:cs typeface="Georgia"/>
              </a:rPr>
              <a:t> </a:t>
            </a:r>
            <a:r>
              <a:rPr dirty="0" sz="1600" spc="80" i="1">
                <a:solidFill>
                  <a:srgbClr val="B8A44C"/>
                </a:solidFill>
                <a:latin typeface="Georgia"/>
                <a:cs typeface="Georgia"/>
              </a:rPr>
              <a:t>t</a:t>
            </a:r>
            <a:r>
              <a:rPr dirty="0" sz="1600" spc="45" i="1">
                <a:solidFill>
                  <a:srgbClr val="B8A44C"/>
                </a:solidFill>
                <a:latin typeface="Georgia"/>
                <a:cs typeface="Georgia"/>
              </a:rPr>
              <a:t>w</a:t>
            </a:r>
            <a:r>
              <a:rPr dirty="0" sz="1600" spc="100" i="1">
                <a:solidFill>
                  <a:srgbClr val="B8A44C"/>
                </a:solidFill>
                <a:latin typeface="Georgia"/>
                <a:cs typeface="Georgia"/>
              </a:rPr>
              <a:t>o</a:t>
            </a:r>
            <a:r>
              <a:rPr dirty="0" sz="1600" spc="114" i="1">
                <a:solidFill>
                  <a:srgbClr val="B8A44C"/>
                </a:solidFill>
                <a:latin typeface="Georgia"/>
                <a:cs typeface="Georgia"/>
              </a:rPr>
              <a:t> </a:t>
            </a:r>
            <a:r>
              <a:rPr dirty="0" sz="1600" spc="45" i="1">
                <a:solidFill>
                  <a:srgbClr val="B8A44C"/>
                </a:solidFill>
                <a:latin typeface="Georgia"/>
                <a:cs typeface="Georgia"/>
              </a:rPr>
              <a:t>w</a:t>
            </a:r>
            <a:r>
              <a:rPr dirty="0" sz="1600" spc="185" i="1">
                <a:solidFill>
                  <a:srgbClr val="B8A44C"/>
                </a:solidFill>
                <a:latin typeface="Georgia"/>
                <a:cs typeface="Georgia"/>
              </a:rPr>
              <a:t>ee</a:t>
            </a:r>
            <a:r>
              <a:rPr dirty="0" sz="1600" spc="114" i="1">
                <a:solidFill>
                  <a:srgbClr val="B8A44C"/>
                </a:solidFill>
                <a:latin typeface="Georgia"/>
                <a:cs typeface="Georgia"/>
              </a:rPr>
              <a:t>k</a:t>
            </a:r>
            <a:r>
              <a:rPr dirty="0" sz="1600" spc="130" i="1">
                <a:solidFill>
                  <a:srgbClr val="B8A44C"/>
                </a:solidFill>
                <a:latin typeface="Georgia"/>
                <a:cs typeface="Georgia"/>
              </a:rPr>
              <a:t>s</a:t>
            </a:r>
            <a:r>
              <a:rPr dirty="0" sz="1600" spc="70" i="1">
                <a:solidFill>
                  <a:srgbClr val="B8A44C"/>
                </a:solidFill>
                <a:latin typeface="Georgia"/>
                <a:cs typeface="Georgia"/>
              </a:rPr>
              <a:t> </a:t>
            </a:r>
            <a:r>
              <a:rPr dirty="0" sz="1600" spc="40" i="1">
                <a:solidFill>
                  <a:srgbClr val="B8A44C"/>
                </a:solidFill>
                <a:latin typeface="Georgia"/>
                <a:cs typeface="Georgia"/>
              </a:rPr>
              <a:t>i</a:t>
            </a:r>
            <a:r>
              <a:rPr dirty="0" sz="1600" spc="50" i="1">
                <a:solidFill>
                  <a:srgbClr val="B8A44C"/>
                </a:solidFill>
                <a:latin typeface="Georgia"/>
                <a:cs typeface="Georgia"/>
              </a:rPr>
              <a:t>f</a:t>
            </a:r>
            <a:r>
              <a:rPr dirty="0" sz="1600" spc="114" i="1">
                <a:solidFill>
                  <a:srgbClr val="B8A44C"/>
                </a:solidFill>
                <a:latin typeface="Georgia"/>
                <a:cs typeface="Georgia"/>
              </a:rPr>
              <a:t> </a:t>
            </a:r>
            <a:r>
              <a:rPr dirty="0" sz="1600" spc="45" i="1">
                <a:solidFill>
                  <a:srgbClr val="B8A44C"/>
                </a:solidFill>
                <a:latin typeface="Georgia"/>
                <a:cs typeface="Georgia"/>
              </a:rPr>
              <a:t>w</a:t>
            </a:r>
            <a:r>
              <a:rPr dirty="0" sz="1600" spc="190" i="1">
                <a:solidFill>
                  <a:srgbClr val="B8A44C"/>
                </a:solidFill>
                <a:latin typeface="Georgia"/>
                <a:cs typeface="Georgia"/>
              </a:rPr>
              <a:t>e</a:t>
            </a:r>
            <a:r>
              <a:rPr dirty="0" sz="1600" spc="114" i="1">
                <a:solidFill>
                  <a:srgbClr val="B8A44C"/>
                </a:solidFill>
                <a:latin typeface="Georgia"/>
                <a:cs typeface="Georgia"/>
              </a:rPr>
              <a:t> </a:t>
            </a:r>
            <a:r>
              <a:rPr dirty="0" cap="small" sz="1600" spc="55" i="1">
                <a:solidFill>
                  <a:srgbClr val="B8A44C"/>
                </a:solidFill>
                <a:latin typeface="Georgia"/>
                <a:cs typeface="Georgia"/>
              </a:rPr>
              <a:t>c</a:t>
            </a:r>
            <a:r>
              <a:rPr dirty="0" sz="1600" spc="55" i="1">
                <a:solidFill>
                  <a:srgbClr val="B8A44C"/>
                </a:solidFill>
                <a:latin typeface="Georgia"/>
                <a:cs typeface="Georgia"/>
              </a:rPr>
              <a:t>a</a:t>
            </a:r>
            <a:r>
              <a:rPr dirty="0" sz="1600" spc="60" i="1">
                <a:solidFill>
                  <a:srgbClr val="B8A44C"/>
                </a:solidFill>
                <a:latin typeface="Georgia"/>
                <a:cs typeface="Georgia"/>
              </a:rPr>
              <a:t>n</a:t>
            </a:r>
            <a:r>
              <a:rPr dirty="0" sz="1600" spc="114" i="1">
                <a:solidFill>
                  <a:srgbClr val="B8A44C"/>
                </a:solidFill>
                <a:latin typeface="Georgia"/>
                <a:cs typeface="Georgia"/>
              </a:rPr>
              <a:t> </a:t>
            </a:r>
            <a:r>
              <a:rPr dirty="0" cap="small" sz="1600" spc="55" i="1">
                <a:solidFill>
                  <a:srgbClr val="B8A44C"/>
                </a:solidFill>
                <a:latin typeface="Georgia"/>
                <a:cs typeface="Georgia"/>
              </a:rPr>
              <a:t>c</a:t>
            </a:r>
            <a:r>
              <a:rPr dirty="0" sz="1600" spc="114" i="1">
                <a:solidFill>
                  <a:srgbClr val="B8A44C"/>
                </a:solidFill>
                <a:latin typeface="Georgia"/>
                <a:cs typeface="Georgia"/>
              </a:rPr>
              <a:t>lose</a:t>
            </a:r>
            <a:r>
              <a:rPr dirty="0" sz="1600" spc="70" i="1">
                <a:solidFill>
                  <a:srgbClr val="B8A44C"/>
                </a:solidFill>
                <a:latin typeface="Georgia"/>
                <a:cs typeface="Georgia"/>
              </a:rPr>
              <a:t>."</a:t>
            </a:r>
            <a:endParaRPr sz="1600">
              <a:latin typeface="Georgia"/>
              <a:cs typeface="Georgia"/>
            </a:endParaRPr>
          </a:p>
          <a:p>
            <a:pPr marL="12700" marR="688975">
              <a:lnSpc>
                <a:spcPct val="116500"/>
              </a:lnSpc>
              <a:spcBef>
                <a:spcPts val="1005"/>
              </a:spcBef>
            </a:pPr>
            <a:r>
              <a:rPr dirty="0" sz="1200">
                <a:solidFill>
                  <a:srgbClr val="D4D0C0"/>
                </a:solidFill>
                <a:latin typeface="Calibri"/>
                <a:cs typeface="Calibri"/>
              </a:rPr>
              <a:t>Designed</a:t>
            </a:r>
            <a:r>
              <a:rPr dirty="0" sz="1200" spc="-25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4D0C0"/>
                </a:solidFill>
                <a:latin typeface="Calibri"/>
                <a:cs typeface="Calibri"/>
              </a:rPr>
              <a:t>not</a:t>
            </a:r>
            <a:r>
              <a:rPr dirty="0" sz="1200" spc="-20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4D0C0"/>
                </a:solidFill>
                <a:latin typeface="Calibri"/>
                <a:cs typeface="Calibri"/>
              </a:rPr>
              <a:t>to</a:t>
            </a:r>
            <a:r>
              <a:rPr dirty="0" sz="1200" spc="-20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4D0C0"/>
                </a:solidFill>
                <a:latin typeface="Calibri"/>
                <a:cs typeface="Calibri"/>
              </a:rPr>
              <a:t>waste</a:t>
            </a:r>
            <a:r>
              <a:rPr dirty="0" sz="1200" spc="-20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4D0C0"/>
                </a:solidFill>
                <a:latin typeface="Calibri"/>
                <a:cs typeface="Calibri"/>
              </a:rPr>
              <a:t>an</a:t>
            </a:r>
            <a:r>
              <a:rPr dirty="0" sz="1200" spc="-20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D4D0C0"/>
                </a:solidFill>
                <a:latin typeface="Calibri"/>
                <a:cs typeface="Calibri"/>
              </a:rPr>
              <a:t>operator's</a:t>
            </a:r>
            <a:r>
              <a:rPr dirty="0" sz="1200" spc="-20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D4D0C0"/>
                </a:solidFill>
                <a:latin typeface="Calibri"/>
                <a:cs typeface="Calibri"/>
              </a:rPr>
              <a:t>time. </a:t>
            </a:r>
            <a:r>
              <a:rPr dirty="0" sz="1200">
                <a:solidFill>
                  <a:srgbClr val="D4D0C0"/>
                </a:solidFill>
                <a:latin typeface="Calibri"/>
                <a:cs typeface="Calibri"/>
              </a:rPr>
              <a:t>If</a:t>
            </a:r>
            <a:r>
              <a:rPr dirty="0" sz="1200" spc="-25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4D0C0"/>
                </a:solidFill>
                <a:latin typeface="Calibri"/>
                <a:cs typeface="Calibri"/>
              </a:rPr>
              <a:t>the</a:t>
            </a:r>
            <a:r>
              <a:rPr dirty="0" sz="1200" spc="-25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4D0C0"/>
                </a:solidFill>
                <a:latin typeface="Calibri"/>
                <a:cs typeface="Calibri"/>
              </a:rPr>
              <a:t>fit</a:t>
            </a:r>
            <a:r>
              <a:rPr dirty="0" sz="1200" spc="-20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4D0C0"/>
                </a:solidFill>
                <a:latin typeface="Calibri"/>
                <a:cs typeface="Calibri"/>
              </a:rPr>
              <a:t>isn't</a:t>
            </a:r>
            <a:r>
              <a:rPr dirty="0" sz="1200" spc="-25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4D0C0"/>
                </a:solidFill>
                <a:latin typeface="Calibri"/>
                <a:cs typeface="Calibri"/>
              </a:rPr>
              <a:t>there,</a:t>
            </a:r>
            <a:r>
              <a:rPr dirty="0" sz="1200" spc="-20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4D0C0"/>
                </a:solidFill>
                <a:latin typeface="Calibri"/>
                <a:cs typeface="Calibri"/>
              </a:rPr>
              <a:t>we</a:t>
            </a:r>
            <a:r>
              <a:rPr dirty="0" sz="1200" spc="-25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4D0C0"/>
                </a:solidFill>
                <a:latin typeface="Calibri"/>
                <a:cs typeface="Calibri"/>
              </a:rPr>
              <a:t>say</a:t>
            </a:r>
            <a:r>
              <a:rPr dirty="0" sz="1200" spc="-20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4D0C0"/>
                </a:solidFill>
                <a:latin typeface="Calibri"/>
                <a:cs typeface="Calibri"/>
              </a:rPr>
              <a:t>so</a:t>
            </a:r>
            <a:r>
              <a:rPr dirty="0" sz="1200" spc="-25">
                <a:solidFill>
                  <a:srgbClr val="D4D0C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D4D0C0"/>
                </a:solidFill>
                <a:latin typeface="Calibri"/>
                <a:cs typeface="Calibri"/>
              </a:rPr>
              <a:t>early.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0" y="4857841"/>
            <a:ext cx="9143365" cy="285750"/>
          </a:xfrm>
          <a:custGeom>
            <a:avLst/>
            <a:gdLst/>
            <a:ahLst/>
            <a:cxnLst/>
            <a:rect l="l" t="t" r="r" b="b"/>
            <a:pathLst>
              <a:path w="9143365" h="285750">
                <a:moveTo>
                  <a:pt x="0" y="285483"/>
                </a:moveTo>
                <a:lnTo>
                  <a:pt x="0" y="0"/>
                </a:lnTo>
                <a:lnTo>
                  <a:pt x="9143276" y="0"/>
                </a:lnTo>
                <a:lnTo>
                  <a:pt x="9143276" y="285483"/>
                </a:lnTo>
                <a:lnTo>
                  <a:pt x="0" y="285483"/>
                </a:lnTo>
                <a:close/>
              </a:path>
            </a:pathLst>
          </a:custGeom>
          <a:solidFill>
            <a:srgbClr val="3D3D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65"/>
              </a:lnSpc>
            </a:pPr>
            <a:r>
              <a:rPr dirty="0" spc="-10"/>
              <a:t>Confidential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25"/>
              <a:t> </a:t>
            </a:r>
            <a:r>
              <a:rPr dirty="0" spc="-10"/>
              <a:t>Proprietary</a:t>
            </a:r>
            <a:r>
              <a:rPr dirty="0" spc="25"/>
              <a:t> </a:t>
            </a:r>
            <a:r>
              <a:rPr dirty="0" spc="-10"/>
              <a:t>Information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Enstream</a:t>
            </a:r>
            <a:r>
              <a:rPr dirty="0" spc="15"/>
              <a:t> </a:t>
            </a:r>
            <a:r>
              <a:rPr dirty="0" spc="-10"/>
              <a:t>Capital</a:t>
            </a:r>
            <a:r>
              <a:rPr dirty="0" spc="25"/>
              <a:t> </a:t>
            </a:r>
            <a:r>
              <a:rPr dirty="0" spc="-10"/>
              <a:t>Management,</a:t>
            </a:r>
            <a:r>
              <a:rPr dirty="0" spc="25"/>
              <a:t> </a:t>
            </a:r>
            <a:r>
              <a:rPr dirty="0" spc="-25"/>
              <a:t>LLC</a:t>
            </a:r>
          </a:p>
        </p:txBody>
      </p:sp>
      <p:sp>
        <p:nvSpPr>
          <p:cNvPr id="48" name="object 4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76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Author1</dc:creator>
  <dc:title>Enstream SIPES Midland Speech</dc:title>
  <dcterms:created xsi:type="dcterms:W3CDTF">2026-04-22T00:37:30Z</dcterms:created>
  <dcterms:modified xsi:type="dcterms:W3CDTF">2026-04-22T00:37:30Z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2026-04-20T00:00:00Z</vt:filetime>
  </property>
  <property fmtid="{D5CDD505-2E9C-101B-9397-08002B2CF9AE}" pid="3" name="Creator">
    <vt:lpwstr>Impress</vt:lpwstr>
  </property>
  <property fmtid="{D5CDD505-2E9C-101B-9397-08002B2CF9AE}" pid="4" name="LastSaved">
    <vt:filetime>2026-04-22T00:00:00Z</vt:filetime>
  </property>
</Properties>
</file>