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7" r:id="rId4"/>
    <p:sldId id="258" r:id="rId5"/>
    <p:sldId id="263" r:id="rId6"/>
    <p:sldId id="268" r:id="rId7"/>
    <p:sldId id="260" r:id="rId8"/>
    <p:sldId id="259" r:id="rId9"/>
    <p:sldId id="269" r:id="rId10"/>
    <p:sldId id="262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ia Watkins" initials="AW" lastIdx="1" clrIdx="0">
    <p:extLst>
      <p:ext uri="{19B8F6BF-5375-455C-9EA6-DF929625EA0E}">
        <p15:presenceInfo xmlns:p15="http://schemas.microsoft.com/office/powerpoint/2012/main" userId="e82374e288d5568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98"/>
    <p:restoredTop sz="72494"/>
  </p:normalViewPr>
  <p:slideViewPr>
    <p:cSldViewPr snapToGrid="0" snapToObjects="1">
      <p:cViewPr varScale="1">
        <p:scale>
          <a:sx n="84" d="100"/>
          <a:sy n="84" d="100"/>
        </p:scale>
        <p:origin x="192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25T19:42:56.447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168D8-24FE-1E44-BB26-A0AB63BB9BA0}" type="datetimeFigureOut">
              <a:rPr lang="en-US" smtClean="0"/>
              <a:t>1/20/21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3F808-AA40-584A-AE4E-88CFFD56F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67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3F808-AA40-584A-AE4E-88CFFD56F8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48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3F808-AA40-584A-AE4E-88CFFD56F8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3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3F808-AA40-584A-AE4E-88CFFD56F8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46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3F808-AA40-584A-AE4E-88CFFD56F8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65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3F808-AA40-584A-AE4E-88CFFD56F8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71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3F808-AA40-584A-AE4E-88CFFD56F8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10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1/20/21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1/20/21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1/20/21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1/20/21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1/20/21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12CF7-C175-4544-8DD5-FDD60237D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731910"/>
            <a:ext cx="8825658" cy="1661647"/>
          </a:xfrm>
        </p:spPr>
        <p:txBody>
          <a:bodyPr/>
          <a:lstStyle/>
          <a:p>
            <a:r>
              <a:rPr lang="en-US" b="1" dirty="0"/>
              <a:t>Dr. Alexandria Watkins DNP-APRN, FNP-C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8D991F-AAC2-2844-85C3-24C945E94B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Spreading Hope, not </a:t>
            </a:r>
            <a:r>
              <a:rPr lang="en-US" sz="3600" b="1" dirty="0" err="1"/>
              <a:t>covid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4808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876178-70FB-FC46-95C2-2710F14741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34508" y="-41532"/>
            <a:ext cx="8093676" cy="906506"/>
          </a:xfrm>
        </p:spPr>
        <p:txBody>
          <a:bodyPr/>
          <a:lstStyle/>
          <a:p>
            <a:r>
              <a:rPr lang="en-US" b="1" u="sng" dirty="0">
                <a:solidFill>
                  <a:schemeClr val="tx1"/>
                </a:solidFill>
              </a:rPr>
              <a:t>COVID-19 Symptom Management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505E7A-482A-BE4C-A59A-75A8D5006CEA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33631" y="1197917"/>
            <a:ext cx="6396313" cy="5351164"/>
          </a:xfr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TYLENOL 1000mg every 4-Hours</a:t>
            </a:r>
          </a:p>
          <a:p>
            <a:pPr marL="0" indent="0">
              <a:buNone/>
            </a:pPr>
            <a:r>
              <a:rPr lang="en-US" sz="2400" b="1" dirty="0"/>
              <a:t>(9:00am, 1:00pm, 5:00pm, 9:00pm)</a:t>
            </a:r>
          </a:p>
          <a:p>
            <a:pPr marL="0" indent="0" algn="ctr">
              <a:buNone/>
            </a:pPr>
            <a:r>
              <a:rPr lang="en-US" sz="2000" b="1" dirty="0"/>
              <a:t>OR</a:t>
            </a:r>
          </a:p>
          <a:p>
            <a:pPr marL="0" indent="0">
              <a:buNone/>
            </a:pPr>
            <a:r>
              <a:rPr lang="en-US" sz="2400" b="1" dirty="0"/>
              <a:t>TYLENOL 2000mg every 12-Hours</a:t>
            </a:r>
          </a:p>
          <a:p>
            <a:pPr marL="0" indent="0">
              <a:buNone/>
            </a:pPr>
            <a:r>
              <a:rPr lang="en-US" sz="2400" b="1" dirty="0"/>
              <a:t>(9:00am and 9:00pm)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***DO NOT EXCEED 4000mg OF TYLENOL IN A </a:t>
            </a:r>
            <a:r>
              <a:rPr lang="en-US" sz="2400" b="1" u="sng" dirty="0">
                <a:solidFill>
                  <a:srgbClr val="FF0000"/>
                </a:solidFill>
              </a:rPr>
              <a:t>24-HOUR PEROID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DRINK 0.5oz for EVERY 1 pound of weight.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Drink at least 30oz of Electrolytes per Day.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8F4F84-1BE6-BF47-B924-CA80DBEB8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9393" y="387476"/>
            <a:ext cx="2120900" cy="401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92E036-E05B-1940-8E62-73FEF9223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346" y="1037969"/>
            <a:ext cx="3250086" cy="23910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E14893-654E-DA4A-B0D0-5745CB1E2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346" y="3198344"/>
            <a:ext cx="4356100" cy="3035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57277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32C82F-6F36-A44F-A1C7-CACC35E2E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79" y="2026667"/>
            <a:ext cx="4940300" cy="4229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B89CD3-6E09-5642-A25A-029D06286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742" y="2009835"/>
            <a:ext cx="4654379" cy="42627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9C6F524-9A63-3D4B-83D7-55D34A84D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293" y="973668"/>
            <a:ext cx="8761413" cy="706964"/>
          </a:xfrm>
        </p:spPr>
        <p:txBody>
          <a:bodyPr/>
          <a:lstStyle/>
          <a:p>
            <a:pPr algn="ctr"/>
            <a:r>
              <a:rPr lang="en-US" b="1" dirty="0"/>
              <a:t>h2bev.com</a:t>
            </a:r>
          </a:p>
        </p:txBody>
      </p:sp>
    </p:spTree>
    <p:extLst>
      <p:ext uri="{BB962C8B-B14F-4D97-AF65-F5344CB8AC3E}">
        <p14:creationId xmlns:p14="http://schemas.microsoft.com/office/powerpoint/2010/main" val="3775710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29816B-8B95-C548-9C50-F3132AA19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FAQ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ACF808-98F4-D04D-B27A-891150B6C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4778" y="3429000"/>
            <a:ext cx="11677135" cy="2891482"/>
          </a:xfrm>
        </p:spPr>
        <p:txBody>
          <a:bodyPr numCol="2">
            <a:normAutofit fontScale="55000" lnSpcReduction="20000"/>
          </a:bodyPr>
          <a:lstStyle/>
          <a:p>
            <a:pPr>
              <a:spcBef>
                <a:spcPts val="0"/>
              </a:spcBef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 I get the COVID-19 Vaccine?</a:t>
            </a:r>
          </a:p>
          <a:p>
            <a:pPr>
              <a:spcBef>
                <a:spcPts val="0"/>
              </a:spcBef>
            </a:pP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mask necessary?</a:t>
            </a:r>
          </a:p>
          <a:p>
            <a:pPr>
              <a:spcBef>
                <a:spcPts val="0"/>
              </a:spcBef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long do I have to be on this protocol?</a:t>
            </a:r>
          </a:p>
          <a:p>
            <a:pPr>
              <a:spcBef>
                <a:spcPts val="0"/>
              </a:spcBef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What’s a “False Negative”?</a:t>
            </a:r>
          </a:p>
          <a:p>
            <a:pPr>
              <a:spcBef>
                <a:spcPts val="0"/>
              </a:spcBef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ts val="0"/>
              </a:spcBef>
            </a:pP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diabetics take budesonide?</a:t>
            </a:r>
          </a:p>
          <a:p>
            <a:pPr>
              <a:spcBef>
                <a:spcPts val="0"/>
              </a:spcBef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</a:p>
          <a:p>
            <a:pPr>
              <a:spcBef>
                <a:spcPts val="0"/>
              </a:spcBef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long do COVID-19 antibodies last?</a:t>
            </a:r>
          </a:p>
          <a:p>
            <a:pPr>
              <a:spcBef>
                <a:spcPts val="0"/>
              </a:spcBef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long-term effects of COVID-19?</a:t>
            </a:r>
          </a:p>
          <a:p>
            <a:pPr>
              <a:spcBef>
                <a:spcPts val="0"/>
              </a:spcBef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397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A54AE8-DD64-AC4F-A039-76D27E3F0D43}"/>
              </a:ext>
            </a:extLst>
          </p:cNvPr>
          <p:cNvSpPr txBox="1"/>
          <p:nvPr/>
        </p:nvSpPr>
        <p:spPr>
          <a:xfrm>
            <a:off x="1154954" y="3429000"/>
            <a:ext cx="81403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Alexandria Watkins, DNP-APRN, FNP-C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Phone: 432-268-3773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Email: </a:t>
            </a:r>
            <a:r>
              <a:rPr lang="en-US" sz="2400" b="1" dirty="0" err="1"/>
              <a:t>anw@liveinfusions.com</a:t>
            </a:r>
            <a:endParaRPr lang="en-US" sz="2400" b="1" dirty="0"/>
          </a:p>
          <a:p>
            <a:pPr>
              <a:lnSpc>
                <a:spcPct val="150000"/>
              </a:lnSpc>
            </a:pPr>
            <a:r>
              <a:rPr lang="en-US" sz="2400" b="1" dirty="0"/>
              <a:t>*Website: </a:t>
            </a:r>
            <a:r>
              <a:rPr lang="en-US" sz="2400" b="1" dirty="0" err="1"/>
              <a:t>www.budesonideworks.com</a:t>
            </a:r>
            <a:endParaRPr lang="en-US" sz="2400" b="1" dirty="0"/>
          </a:p>
          <a:p>
            <a:pPr>
              <a:lnSpc>
                <a:spcPct val="150000"/>
              </a:lnSpc>
            </a:pPr>
            <a:r>
              <a:rPr lang="en-US" sz="2400" b="1" dirty="0"/>
              <a:t>Website: </a:t>
            </a:r>
            <a:r>
              <a:rPr lang="en-US" sz="2400" b="1" dirty="0" err="1"/>
              <a:t>www.liveinfusions.com</a:t>
            </a:r>
            <a:endParaRPr lang="en-US" sz="2400" b="1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5AB0CF-6E3C-A641-98F5-2B1BC82D4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49116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FF05E0-6028-B941-A965-B934706C85B2}"/>
              </a:ext>
            </a:extLst>
          </p:cNvPr>
          <p:cNvSpPr txBox="1"/>
          <p:nvPr/>
        </p:nvSpPr>
        <p:spPr>
          <a:xfrm>
            <a:off x="494271" y="2991708"/>
            <a:ext cx="11182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SARS-CoV-2 is the name of the VIRUS that causes the DISEASE, COVID-19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3200" b="1" dirty="0"/>
              <a:t>COVID-19 Definition</a:t>
            </a:r>
            <a:r>
              <a:rPr lang="en-US" sz="3200" dirty="0"/>
              <a:t>:</a:t>
            </a:r>
          </a:p>
          <a:p>
            <a:pPr algn="ctr"/>
            <a:r>
              <a:rPr lang="en-US" sz="3200" b="1" dirty="0"/>
              <a:t>CO</a:t>
            </a:r>
            <a:r>
              <a:rPr lang="en-US" sz="3200" dirty="0"/>
              <a:t>-Corona, </a:t>
            </a:r>
            <a:r>
              <a:rPr lang="en-US" sz="3200" b="1" dirty="0"/>
              <a:t>VI</a:t>
            </a:r>
            <a:r>
              <a:rPr lang="en-US" sz="3200" dirty="0"/>
              <a:t>-Virus, </a:t>
            </a:r>
            <a:r>
              <a:rPr lang="en-US" sz="3200" b="1" dirty="0"/>
              <a:t>D</a:t>
            </a:r>
            <a:r>
              <a:rPr lang="en-US" sz="3200" dirty="0"/>
              <a:t>-Disease, </a:t>
            </a:r>
            <a:r>
              <a:rPr lang="en-US" sz="3200" b="1" dirty="0"/>
              <a:t>19</a:t>
            </a:r>
            <a:r>
              <a:rPr lang="en-US" sz="3200" dirty="0"/>
              <a:t>-Year of Outbreak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2C3D71-C0F8-BD47-B624-0AEDBE2AC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642551"/>
            <a:ext cx="9298862" cy="1383957"/>
          </a:xfrm>
        </p:spPr>
        <p:txBody>
          <a:bodyPr/>
          <a:lstStyle/>
          <a:p>
            <a:r>
              <a:rPr lang="en-US" b="1" dirty="0"/>
              <a:t>“Titles are but nicknames, and every nickname is a title.”					</a:t>
            </a:r>
            <a:r>
              <a:rPr lang="en-US" sz="2000" b="1" dirty="0"/>
              <a:t>-Thomas Paine</a:t>
            </a:r>
          </a:p>
        </p:txBody>
      </p:sp>
    </p:spTree>
    <p:extLst>
      <p:ext uri="{BB962C8B-B14F-4D97-AF65-F5344CB8AC3E}">
        <p14:creationId xmlns:p14="http://schemas.microsoft.com/office/powerpoint/2010/main" val="1534220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7E374E-B639-F643-BA98-5B91CECA9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113" y="0"/>
            <a:ext cx="6564165" cy="645640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4FC45CF-8D29-4F4B-BA91-B05E514CD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195" y="642551"/>
            <a:ext cx="2977978" cy="5560541"/>
          </a:xfrm>
        </p:spPr>
        <p:txBody>
          <a:bodyPr/>
          <a:lstStyle/>
          <a:p>
            <a:r>
              <a:rPr lang="en-US" b="1" dirty="0"/>
              <a:t>What is ACE 2 </a:t>
            </a:r>
            <a:br>
              <a:rPr lang="en-US" b="1" dirty="0"/>
            </a:br>
            <a:r>
              <a:rPr lang="en-US" b="1" dirty="0"/>
              <a:t>&amp; </a:t>
            </a:r>
            <a:br>
              <a:rPr lang="en-US" b="1" dirty="0"/>
            </a:br>
            <a:r>
              <a:rPr lang="en-US" b="1" dirty="0"/>
              <a:t>Why is it Important?</a:t>
            </a:r>
          </a:p>
        </p:txBody>
      </p:sp>
    </p:spTree>
    <p:extLst>
      <p:ext uri="{BB962C8B-B14F-4D97-AF65-F5344CB8AC3E}">
        <p14:creationId xmlns:p14="http://schemas.microsoft.com/office/powerpoint/2010/main" val="3881400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2F9ABF-36A5-9442-BABB-A844F9BF3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044" y="649030"/>
            <a:ext cx="9774194" cy="1099864"/>
          </a:xfrm>
        </p:spPr>
        <p:txBody>
          <a:bodyPr/>
          <a:lstStyle/>
          <a:p>
            <a:r>
              <a:rPr lang="en-US" b="1" dirty="0"/>
              <a:t>Angiotensin-Converting Enzyme 2  (ACE2)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EB58C1-86D0-D244-AFC8-F6ED6FC4C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8129" y="2203627"/>
            <a:ext cx="3050438" cy="821311"/>
          </a:xfrm>
        </p:spPr>
        <p:txBody>
          <a:bodyPr/>
          <a:lstStyle/>
          <a:p>
            <a:pPr algn="ctr"/>
            <a:r>
              <a:rPr lang="en-US" b="1" dirty="0"/>
              <a:t>Entry Point for SARS-CoV-2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5D530A7-3EF4-D24F-8481-18F10D72DC50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1208223" y="3135575"/>
            <a:ext cx="3050438" cy="288530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000" b="1" dirty="0"/>
              <a:t>ACE2 acts as a </a:t>
            </a:r>
            <a:r>
              <a:rPr lang="en-US" sz="2000" b="1" i="1" dirty="0"/>
              <a:t>CELLULAR DOORWAY</a:t>
            </a:r>
            <a:r>
              <a:rPr lang="en-US" sz="2000" b="1" dirty="0"/>
              <a:t>.</a:t>
            </a:r>
          </a:p>
          <a:p>
            <a:pPr algn="ctr"/>
            <a:endParaRPr lang="en-US" sz="1200" b="1" dirty="0"/>
          </a:p>
          <a:p>
            <a:pPr algn="ctr"/>
            <a:r>
              <a:rPr lang="en-US" sz="2000" b="1" dirty="0"/>
              <a:t>ACE2 is a </a:t>
            </a:r>
            <a:r>
              <a:rPr lang="en-US" sz="2000" b="1" i="1" dirty="0"/>
              <a:t>PROTEIN</a:t>
            </a:r>
            <a:r>
              <a:rPr lang="en-US" sz="2000" b="1" dirty="0"/>
              <a:t> on the surface of many cells.</a:t>
            </a:r>
          </a:p>
          <a:p>
            <a:pPr algn="ctr"/>
            <a:endParaRPr lang="en-US" sz="1300" b="1" dirty="0"/>
          </a:p>
          <a:p>
            <a:pPr algn="ctr"/>
            <a:r>
              <a:rPr lang="en-US" sz="2000" b="1" dirty="0"/>
              <a:t>ACE2 </a:t>
            </a:r>
            <a:r>
              <a:rPr lang="en-US" sz="2000" b="1" i="1" dirty="0"/>
              <a:t>REGULATES</a:t>
            </a:r>
            <a:r>
              <a:rPr lang="en-US" sz="2000" b="1" dirty="0"/>
              <a:t> cell functions.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50D4C8-B20D-DB4E-AEBA-EF5A32B2A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02515" y="2203627"/>
            <a:ext cx="3385752" cy="576263"/>
          </a:xfrm>
        </p:spPr>
        <p:txBody>
          <a:bodyPr/>
          <a:lstStyle/>
          <a:p>
            <a:r>
              <a:rPr lang="en-US" b="1" dirty="0"/>
              <a:t>Where is ACE2 Found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9EE6101-542D-E846-B93F-DB57FCF16EE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595499" y="2779890"/>
            <a:ext cx="3050438" cy="3163164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/>
              <a:t>NOSE</a:t>
            </a:r>
          </a:p>
          <a:p>
            <a:pPr algn="ctr"/>
            <a:r>
              <a:rPr lang="en-US" sz="1800" b="1" dirty="0"/>
              <a:t>MOUTH</a:t>
            </a:r>
          </a:p>
          <a:p>
            <a:pPr algn="ctr"/>
            <a:r>
              <a:rPr lang="en-US" sz="1800" b="1" dirty="0"/>
              <a:t>LUNGS</a:t>
            </a:r>
          </a:p>
          <a:p>
            <a:pPr algn="ctr"/>
            <a:r>
              <a:rPr lang="en-US" sz="1800" b="1" dirty="0"/>
              <a:t>HEART</a:t>
            </a:r>
          </a:p>
          <a:p>
            <a:pPr algn="ctr"/>
            <a:r>
              <a:rPr lang="en-US" sz="1800" b="1" dirty="0"/>
              <a:t>BLOOD VESSELS</a:t>
            </a:r>
          </a:p>
          <a:p>
            <a:pPr algn="ctr"/>
            <a:r>
              <a:rPr lang="en-US" sz="1800" b="1" dirty="0"/>
              <a:t>KIDNEYS</a:t>
            </a:r>
          </a:p>
          <a:p>
            <a:pPr algn="ctr"/>
            <a:r>
              <a:rPr lang="en-US" sz="1800" b="1" dirty="0"/>
              <a:t>LIVER</a:t>
            </a:r>
          </a:p>
          <a:p>
            <a:pPr algn="ctr"/>
            <a:r>
              <a:rPr lang="en-US" sz="1800" b="1" dirty="0"/>
              <a:t>GASTROINTESTINAL TRACT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00FB11-2239-D149-9956-4D0B11A421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38921" y="2203627"/>
            <a:ext cx="3051095" cy="821311"/>
          </a:xfrm>
        </p:spPr>
        <p:txBody>
          <a:bodyPr/>
          <a:lstStyle/>
          <a:p>
            <a:pPr algn="ctr"/>
            <a:r>
              <a:rPr lang="en-US" b="1" dirty="0"/>
              <a:t>ACE2 &amp; Inflammation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2A93808-F66A-1C4D-BF09-5D5EB46C48AF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982775" y="3024938"/>
            <a:ext cx="3051096" cy="3163164"/>
          </a:xfrm>
        </p:spPr>
        <p:txBody>
          <a:bodyPr>
            <a:normAutofit/>
          </a:bodyPr>
          <a:lstStyle/>
          <a:p>
            <a:pPr algn="ctr"/>
            <a:r>
              <a:rPr lang="en-US" sz="1800" b="1" i="1" dirty="0"/>
              <a:t>Inflammation</a:t>
            </a:r>
            <a:r>
              <a:rPr lang="en-US" sz="1800" dirty="0"/>
              <a:t> caused by COVID-19 creates Death of Cells in the </a:t>
            </a:r>
            <a:r>
              <a:rPr lang="en-US" sz="1800" b="1" i="1" dirty="0"/>
              <a:t>Alveoli.</a:t>
            </a:r>
          </a:p>
          <a:p>
            <a:pPr algn="ctr"/>
            <a:endParaRPr lang="en-US" sz="800" b="1" i="1" dirty="0"/>
          </a:p>
          <a:p>
            <a:pPr algn="ctr"/>
            <a:r>
              <a:rPr lang="en-US" sz="1800" b="1" i="1" dirty="0"/>
              <a:t>Alveoli</a:t>
            </a:r>
            <a:r>
              <a:rPr lang="en-US" sz="1800" dirty="0"/>
              <a:t> are critical for bringing </a:t>
            </a:r>
            <a:r>
              <a:rPr lang="en-US" sz="1800" b="1" i="1" dirty="0"/>
              <a:t>Oxygen</a:t>
            </a:r>
            <a:r>
              <a:rPr lang="en-US" sz="1800" dirty="0"/>
              <a:t> into the body.</a:t>
            </a:r>
          </a:p>
          <a:p>
            <a:pPr algn="ctr"/>
            <a:endParaRPr lang="en-US" sz="800" dirty="0"/>
          </a:p>
          <a:p>
            <a:pPr algn="ctr"/>
            <a:r>
              <a:rPr lang="en-US" sz="1800" b="1" i="1" dirty="0"/>
              <a:t>Alveoli</a:t>
            </a:r>
            <a:r>
              <a:rPr lang="en-US" sz="1800" dirty="0"/>
              <a:t> is where </a:t>
            </a:r>
            <a:r>
              <a:rPr lang="en-US" sz="1800" b="1" i="1" dirty="0"/>
              <a:t>Carbon Dioxide</a:t>
            </a:r>
            <a:r>
              <a:rPr lang="en-US" sz="1800" dirty="0"/>
              <a:t> is released.</a:t>
            </a:r>
          </a:p>
        </p:txBody>
      </p:sp>
    </p:spTree>
    <p:extLst>
      <p:ext uri="{BB962C8B-B14F-4D97-AF65-F5344CB8AC3E}">
        <p14:creationId xmlns:p14="http://schemas.microsoft.com/office/powerpoint/2010/main" val="2905661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261AA1-0823-F744-939F-39E7416BC333}"/>
              </a:ext>
            </a:extLst>
          </p:cNvPr>
          <p:cNvSpPr txBox="1"/>
          <p:nvPr/>
        </p:nvSpPr>
        <p:spPr>
          <a:xfrm>
            <a:off x="454143" y="2268477"/>
            <a:ext cx="512805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PURCHASE: </a:t>
            </a:r>
          </a:p>
          <a:p>
            <a:endParaRPr lang="en-US" b="1" u="sng" dirty="0"/>
          </a:p>
          <a:p>
            <a:r>
              <a:rPr lang="en-US" sz="2000" b="1" dirty="0"/>
              <a:t>Nebulizer Machine </a:t>
            </a:r>
            <a:r>
              <a:rPr lang="en-US" sz="2000" dirty="0"/>
              <a:t>($30-$60 online)</a:t>
            </a:r>
          </a:p>
          <a:p>
            <a:endParaRPr lang="en-US" sz="1000" dirty="0"/>
          </a:p>
          <a:p>
            <a:r>
              <a:rPr lang="en-US" sz="2000" b="1" dirty="0"/>
              <a:t>Pulse Oximeter</a:t>
            </a:r>
          </a:p>
          <a:p>
            <a:endParaRPr lang="en-US" sz="1000" b="1" dirty="0"/>
          </a:p>
          <a:p>
            <a:r>
              <a:rPr lang="en-US" sz="2000" b="1" dirty="0"/>
              <a:t>Thermometer</a:t>
            </a:r>
          </a:p>
          <a:p>
            <a:endParaRPr lang="en-US" sz="1000" b="1" dirty="0"/>
          </a:p>
          <a:p>
            <a:r>
              <a:rPr lang="en-US" sz="2000" b="1" dirty="0"/>
              <a:t>Zinc </a:t>
            </a:r>
            <a:r>
              <a:rPr lang="en-US" sz="2000" dirty="0"/>
              <a:t>50mg</a:t>
            </a:r>
            <a:r>
              <a:rPr lang="en-US" sz="2000" b="1" dirty="0"/>
              <a:t> </a:t>
            </a:r>
            <a:r>
              <a:rPr lang="en-US" sz="2000" dirty="0"/>
              <a:t>&amp; </a:t>
            </a:r>
            <a:r>
              <a:rPr lang="en-US" sz="2000" b="1" dirty="0"/>
              <a:t>Baby Aspirin </a:t>
            </a:r>
            <a:r>
              <a:rPr lang="en-US" sz="2000" dirty="0"/>
              <a:t>81mg</a:t>
            </a:r>
          </a:p>
          <a:p>
            <a:endParaRPr lang="en-US" sz="1000" b="1" dirty="0"/>
          </a:p>
          <a:p>
            <a:r>
              <a:rPr lang="en-US" sz="2000" b="1" dirty="0"/>
              <a:t>Rhinocort</a:t>
            </a:r>
            <a:r>
              <a:rPr lang="en-US" sz="2000" dirty="0"/>
              <a:t> (</a:t>
            </a:r>
            <a:r>
              <a:rPr lang="en-US" sz="2000" i="1" dirty="0"/>
              <a:t>budesonide</a:t>
            </a:r>
            <a:r>
              <a:rPr lang="en-US" sz="2000" dirty="0"/>
              <a:t>) Nasal Spray</a:t>
            </a:r>
          </a:p>
          <a:p>
            <a:endParaRPr lang="en-US" sz="1000" b="1" dirty="0"/>
          </a:p>
          <a:p>
            <a:r>
              <a:rPr lang="en-US" sz="2000" b="1" dirty="0"/>
              <a:t>Polysporin</a:t>
            </a:r>
            <a:r>
              <a:rPr lang="en-US" sz="2000" dirty="0"/>
              <a:t> </a:t>
            </a:r>
          </a:p>
          <a:p>
            <a:endParaRPr lang="en-US" sz="1000" b="1" dirty="0"/>
          </a:p>
          <a:p>
            <a:r>
              <a:rPr lang="en-US" sz="2000" b="1" dirty="0"/>
              <a:t>Listerine</a:t>
            </a:r>
            <a:r>
              <a:rPr lang="en-US" sz="2000" dirty="0"/>
              <a:t> Mouthwash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BC2E07-07A1-B747-AF2F-52157B0E4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598" y="578826"/>
            <a:ext cx="9027013" cy="1003413"/>
          </a:xfrm>
        </p:spPr>
        <p:txBody>
          <a:bodyPr/>
          <a:lstStyle/>
          <a:p>
            <a:br>
              <a:rPr lang="en-US" dirty="0"/>
            </a:br>
            <a:r>
              <a:rPr lang="en-US" b="1" dirty="0"/>
              <a:t>How Can I Be Prepared for COVID-19?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F78C4B-BC67-A546-946F-C5FD96D14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711" y="1458267"/>
            <a:ext cx="3225800" cy="3543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343F71-D89E-D546-BC65-277CDE9D3C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229" y="1717587"/>
            <a:ext cx="2032807" cy="30246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EEB52E-B6B2-A44D-AE30-6FC9A37220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8145" y="3826481"/>
            <a:ext cx="1737132" cy="24404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6BEF6E-B01B-6441-A990-4F3524A7FE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5192" y="4677168"/>
            <a:ext cx="2319438" cy="18571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E8E635-BE81-B54E-A52A-2452654A1C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2698" y="4787390"/>
            <a:ext cx="2613243" cy="17468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93267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76F11-E9B4-DF45-8992-8B3842970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305" y="691978"/>
            <a:ext cx="9113511" cy="1087508"/>
          </a:xfrm>
        </p:spPr>
        <p:txBody>
          <a:bodyPr/>
          <a:lstStyle/>
          <a:p>
            <a:r>
              <a:rPr lang="en-US" b="1" dirty="0"/>
              <a:t>How Can I Boost My Immune System?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8E4A4D-0958-E047-8A93-DA7F7625F2EA}"/>
              </a:ext>
            </a:extLst>
          </p:cNvPr>
          <p:cNvSpPr txBox="1"/>
          <p:nvPr/>
        </p:nvSpPr>
        <p:spPr>
          <a:xfrm>
            <a:off x="317157" y="2522774"/>
            <a:ext cx="7612982" cy="35825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Vitamin A </a:t>
            </a:r>
            <a:r>
              <a:rPr lang="en-US" sz="2200" dirty="0"/>
              <a:t>10,000 IU </a:t>
            </a:r>
            <a:r>
              <a:rPr lang="en-US" sz="2200" b="1" dirty="0"/>
              <a:t>WEEKLY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Vitamin C</a:t>
            </a:r>
            <a:r>
              <a:rPr lang="en-US" sz="2200" dirty="0"/>
              <a:t> 1,000mg </a:t>
            </a:r>
            <a:r>
              <a:rPr lang="en-US" sz="2200" b="1" dirty="0"/>
              <a:t>4 TIMES DAILY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Vitamin D </a:t>
            </a:r>
            <a:r>
              <a:rPr lang="en-US" sz="2200" dirty="0"/>
              <a:t>10,000 IU </a:t>
            </a:r>
            <a:r>
              <a:rPr lang="en-US" sz="2200" b="1" dirty="0"/>
              <a:t>DAILY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Quercetin</a:t>
            </a:r>
            <a:r>
              <a:rPr lang="en-US" sz="2200" dirty="0"/>
              <a:t> 500mg </a:t>
            </a:r>
            <a:r>
              <a:rPr lang="en-US" sz="2200" b="1" dirty="0"/>
              <a:t>DAILY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N-Acetyl Cysteine (</a:t>
            </a:r>
            <a:r>
              <a:rPr lang="en-US" sz="2200" b="1" i="1" dirty="0"/>
              <a:t>NAC</a:t>
            </a:r>
            <a:r>
              <a:rPr lang="en-US" sz="2200" b="1" dirty="0"/>
              <a:t>) </a:t>
            </a:r>
            <a:r>
              <a:rPr lang="en-US" sz="2200" dirty="0"/>
              <a:t>900mg </a:t>
            </a:r>
            <a:r>
              <a:rPr lang="en-US" sz="2200" b="1" dirty="0"/>
              <a:t>DAILY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Liposomal Glutathione </a:t>
            </a:r>
            <a:r>
              <a:rPr lang="en-US" sz="2200" dirty="0"/>
              <a:t>400-500mg </a:t>
            </a:r>
            <a:r>
              <a:rPr lang="en-US" sz="2200" b="1" dirty="0"/>
              <a:t>1-2 TIMES DAILY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Curcuplex-95 or Meriva-SF </a:t>
            </a:r>
            <a:r>
              <a:rPr lang="en-US" sz="2200" dirty="0"/>
              <a:t>1000-1500mg </a:t>
            </a:r>
            <a:r>
              <a:rPr lang="en-US" sz="2200" b="1" dirty="0"/>
              <a:t>3 TIMES DAILY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8B4694-14A3-2F44-9218-8FA86B4EAFF8}"/>
              </a:ext>
            </a:extLst>
          </p:cNvPr>
          <p:cNvSpPr txBox="1"/>
          <p:nvPr/>
        </p:nvSpPr>
        <p:spPr>
          <a:xfrm>
            <a:off x="7475838" y="2759794"/>
            <a:ext cx="439900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/>
              <a:t>HAND HYGIENE </a:t>
            </a:r>
          </a:p>
          <a:p>
            <a:pPr algn="ctr"/>
            <a:r>
              <a:rPr lang="en-US" sz="3200" b="1" dirty="0"/>
              <a:t>1. Wet </a:t>
            </a:r>
          </a:p>
          <a:p>
            <a:pPr algn="ctr"/>
            <a:r>
              <a:rPr lang="en-US" sz="3200" b="1" dirty="0"/>
              <a:t>2. Lather </a:t>
            </a:r>
          </a:p>
          <a:p>
            <a:pPr algn="ctr"/>
            <a:r>
              <a:rPr lang="en-US" sz="3200" b="1" dirty="0"/>
              <a:t>3. Scrub (20 seconds) </a:t>
            </a:r>
          </a:p>
          <a:p>
            <a:pPr algn="ctr"/>
            <a:r>
              <a:rPr lang="en-US" sz="3200" b="1" dirty="0"/>
              <a:t>4. Rinse</a:t>
            </a:r>
          </a:p>
          <a:p>
            <a:pPr algn="ctr"/>
            <a:r>
              <a:rPr lang="en-US" sz="3200" b="1" dirty="0"/>
              <a:t>5. Dry </a:t>
            </a:r>
          </a:p>
        </p:txBody>
      </p:sp>
    </p:spTree>
    <p:extLst>
      <p:ext uri="{BB962C8B-B14F-4D97-AF65-F5344CB8AC3E}">
        <p14:creationId xmlns:p14="http://schemas.microsoft.com/office/powerpoint/2010/main" val="488616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1208FD-CE49-DD45-A352-64DA5D150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“Help, I have COVID-19!”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C8B0D80-345E-C84E-B9B1-EFD1320C79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99066" y="1779486"/>
            <a:ext cx="5193868" cy="47382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65802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1A254D-42F7-7444-8B84-B36570B8579C}"/>
              </a:ext>
            </a:extLst>
          </p:cNvPr>
          <p:cNvSpPr txBox="1"/>
          <p:nvPr/>
        </p:nvSpPr>
        <p:spPr>
          <a:xfrm>
            <a:off x="7135624" y="2660795"/>
            <a:ext cx="4104906" cy="334784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3C4043"/>
                </a:solidFill>
                <a:latin typeface="Roboto"/>
              </a:rPr>
              <a:t>Shortness of breath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3C4043"/>
                </a:solidFill>
                <a:latin typeface="Roboto"/>
              </a:rPr>
              <a:t>Difficulty breathing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3C4043"/>
                </a:solidFill>
                <a:latin typeface="Roboto"/>
              </a:rPr>
              <a:t>Fatigue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3C4043"/>
                </a:solidFill>
                <a:latin typeface="Roboto"/>
              </a:rPr>
              <a:t>Headache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3C4043"/>
                </a:solidFill>
                <a:latin typeface="Roboto"/>
              </a:rPr>
              <a:t>New loss of taste or smell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3C4043"/>
                </a:solidFill>
                <a:latin typeface="Roboto"/>
              </a:rPr>
              <a:t>Nausea or Vomiting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EB9C93-E128-5F48-9350-67FF2522B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COVID-19 Symptoms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29F1F6-8607-C445-945F-215B8FC4E814}"/>
              </a:ext>
            </a:extLst>
          </p:cNvPr>
          <p:cNvSpPr txBox="1"/>
          <p:nvPr/>
        </p:nvSpPr>
        <p:spPr>
          <a:xfrm>
            <a:off x="651617" y="2660795"/>
            <a:ext cx="5444383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3C4043"/>
                </a:solidFill>
                <a:latin typeface="Roboto"/>
              </a:rPr>
              <a:t>Fever (100.4 or Higher) or Chills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3C4043"/>
                </a:solidFill>
                <a:latin typeface="Roboto"/>
              </a:rPr>
              <a:t>Muscle or Body Aches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3C4043"/>
                </a:solidFill>
                <a:latin typeface="Roboto"/>
              </a:rPr>
              <a:t>Cough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3C4043"/>
                </a:solidFill>
                <a:latin typeface="Roboto"/>
              </a:rPr>
              <a:t>Sore throat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3C4043"/>
                </a:solidFill>
                <a:latin typeface="Roboto"/>
              </a:rPr>
              <a:t>Sinus Pressure with NO Drainage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3C4043"/>
                </a:solidFill>
                <a:latin typeface="Roboto"/>
              </a:rPr>
              <a:t>Diarrhea</a:t>
            </a:r>
          </a:p>
        </p:txBody>
      </p:sp>
    </p:spTree>
    <p:extLst>
      <p:ext uri="{BB962C8B-B14F-4D97-AF65-F5344CB8AC3E}">
        <p14:creationId xmlns:p14="http://schemas.microsoft.com/office/powerpoint/2010/main" val="3508685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9065E-61C1-3348-8327-8572A18E1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10-Day COVID-19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1CFA9-4CFA-8F4E-A2B7-E910CEFF8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237" y="2712202"/>
            <a:ext cx="10651525" cy="3735093"/>
          </a:xfrm>
        </p:spPr>
        <p:txBody>
          <a:bodyPr>
            <a:noAutofit/>
          </a:bodyPr>
          <a:lstStyle/>
          <a:p>
            <a:r>
              <a:rPr lang="en-US" sz="2000" dirty="0"/>
              <a:t>Budesonide 0.5mg Nebulized Once in the Morning &amp; Once in the Evening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/>
              <a:t>Budesonide can be </a:t>
            </a:r>
            <a:r>
              <a:rPr lang="en-US" sz="2000" b="1" i="1" dirty="0"/>
              <a:t>SAFELY</a:t>
            </a:r>
            <a:r>
              <a:rPr lang="en-US" sz="2000" b="1" dirty="0"/>
              <a:t> Nebulized every 2-Hours</a:t>
            </a:r>
            <a:r>
              <a:rPr lang="en-US" sz="2000" dirty="0"/>
              <a:t> if needed for </a:t>
            </a:r>
          </a:p>
          <a:p>
            <a:pPr marL="457200" lvl="1" indent="0">
              <a:buNone/>
            </a:pPr>
            <a:r>
              <a:rPr lang="en-US" sz="2000" dirty="0"/>
              <a:t>	</a:t>
            </a:r>
            <a:r>
              <a:rPr lang="en-US" sz="2000" b="1" i="1" dirty="0"/>
              <a:t>Shortness of Breath, Chest Tightness or Chest Congestion</a:t>
            </a:r>
          </a:p>
          <a:p>
            <a:r>
              <a:rPr lang="en-US" sz="2000" dirty="0"/>
              <a:t>Antibiotic - Coverage for Atypical Bacteria</a:t>
            </a:r>
          </a:p>
          <a:p>
            <a:pPr lvl="1"/>
            <a:r>
              <a:rPr lang="en-US" sz="1800" dirty="0"/>
              <a:t>Ex. Biaxin (clarithromycin) 500mg Tab Twice Daily for 7-Days</a:t>
            </a:r>
          </a:p>
          <a:p>
            <a:r>
              <a:rPr lang="en-US" sz="2000" dirty="0"/>
              <a:t>Ivermectin (weight-based dosing)</a:t>
            </a:r>
          </a:p>
          <a:p>
            <a:r>
              <a:rPr lang="en-US" sz="2000" dirty="0"/>
              <a:t>Zinc 50mg Daily</a:t>
            </a:r>
          </a:p>
          <a:p>
            <a:r>
              <a:rPr lang="en-US" sz="2000" dirty="0"/>
              <a:t>Baby Aspirin 81mg Daily (for adults)</a:t>
            </a:r>
          </a:p>
        </p:txBody>
      </p:sp>
    </p:spTree>
    <p:extLst>
      <p:ext uri="{BB962C8B-B14F-4D97-AF65-F5344CB8AC3E}">
        <p14:creationId xmlns:p14="http://schemas.microsoft.com/office/powerpoint/2010/main" val="18022382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577</TotalTime>
  <Words>526</Words>
  <Application>Microsoft Macintosh PowerPoint</Application>
  <PresentationFormat>Widescreen</PresentationFormat>
  <Paragraphs>128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Roboto</vt:lpstr>
      <vt:lpstr>Wingdings</vt:lpstr>
      <vt:lpstr>Wingdings 3</vt:lpstr>
      <vt:lpstr>Ion Boardroom</vt:lpstr>
      <vt:lpstr>Dr. Alexandria Watkins DNP-APRN, FNP-C</vt:lpstr>
      <vt:lpstr>“Titles are but nicknames, and every nickname is a title.”     -Thomas Paine</vt:lpstr>
      <vt:lpstr>What is ACE 2  &amp;  Why is it Important?</vt:lpstr>
      <vt:lpstr>Angiotensin-Converting Enzyme 2  (ACE2)</vt:lpstr>
      <vt:lpstr> How Can I Be Prepared for COVID-19? </vt:lpstr>
      <vt:lpstr>How Can I Boost My Immune System?</vt:lpstr>
      <vt:lpstr>“Help, I have COVID-19!”</vt:lpstr>
      <vt:lpstr>COVID-19 Symptoms</vt:lpstr>
      <vt:lpstr>10-Day COVID-19 Protocol</vt:lpstr>
      <vt:lpstr>COVID-19 Symptom Management</vt:lpstr>
      <vt:lpstr>h2bev.com</vt:lpstr>
      <vt:lpstr>FAQ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Alexandria Watkins</dc:creator>
  <cp:lastModifiedBy>Alexandria Watkins</cp:lastModifiedBy>
  <cp:revision>25</cp:revision>
  <dcterms:created xsi:type="dcterms:W3CDTF">2020-10-26T00:35:59Z</dcterms:created>
  <dcterms:modified xsi:type="dcterms:W3CDTF">2021-01-21T04:54:30Z</dcterms:modified>
</cp:coreProperties>
</file>